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6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theme/theme7.xml" ContentType="application/vnd.openxmlformats-officedocument.theme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8.xml" ContentType="application/vnd.openxmlformats-officedocument.theme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theme/theme9.xml" ContentType="application/vnd.openxmlformats-officedocument.theme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0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theme/theme11.xml" ContentType="application/vnd.openxmlformats-officedocument.theme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theme/theme12.xml" ContentType="application/vnd.openxmlformats-officedocument.theme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theme/theme13.xml" ContentType="application/vnd.openxmlformats-officedocument.theme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7.xml" ContentType="application/vnd.openxmlformats-officedocument.presentationml.notesSlide+xml"/>
  <Override PartName="/ppt/tags/tag10.xml" ContentType="application/vnd.openxmlformats-officedocument.presentationml.tags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77" r:id="rId2"/>
    <p:sldMasterId id="2147483955" r:id="rId3"/>
    <p:sldMasterId id="2147483980" r:id="rId4"/>
    <p:sldMasterId id="2147483993" r:id="rId5"/>
    <p:sldMasterId id="2147484859" r:id="rId6"/>
    <p:sldMasterId id="2147484969" r:id="rId7"/>
    <p:sldMasterId id="2147484995" r:id="rId8"/>
    <p:sldMasterId id="2147485008" r:id="rId9"/>
    <p:sldMasterId id="2147485376" r:id="rId10"/>
    <p:sldMasterId id="2147485414" r:id="rId11"/>
    <p:sldMasterId id="2147485518" r:id="rId12"/>
    <p:sldMasterId id="2147485556" r:id="rId13"/>
    <p:sldMasterId id="2147485582" r:id="rId14"/>
  </p:sldMasterIdLst>
  <p:notesMasterIdLst>
    <p:notesMasterId r:id="rId102"/>
  </p:notesMasterIdLst>
  <p:sldIdLst>
    <p:sldId id="5149" r:id="rId15"/>
    <p:sldId id="5226" r:id="rId16"/>
    <p:sldId id="5227" r:id="rId17"/>
    <p:sldId id="997" r:id="rId18"/>
    <p:sldId id="864" r:id="rId19"/>
    <p:sldId id="885" r:id="rId20"/>
    <p:sldId id="5146" r:id="rId21"/>
    <p:sldId id="5147" r:id="rId22"/>
    <p:sldId id="5148" r:id="rId23"/>
    <p:sldId id="5228" r:id="rId24"/>
    <p:sldId id="5163" r:id="rId25"/>
    <p:sldId id="5164" r:id="rId26"/>
    <p:sldId id="5165" r:id="rId27"/>
    <p:sldId id="5166" r:id="rId28"/>
    <p:sldId id="5167" r:id="rId29"/>
    <p:sldId id="5168" r:id="rId30"/>
    <p:sldId id="5169" r:id="rId31"/>
    <p:sldId id="5170" r:id="rId32"/>
    <p:sldId id="5171" r:id="rId33"/>
    <p:sldId id="5172" r:id="rId34"/>
    <p:sldId id="5173" r:id="rId35"/>
    <p:sldId id="5174" r:id="rId36"/>
    <p:sldId id="5175" r:id="rId37"/>
    <p:sldId id="5176" r:id="rId38"/>
    <p:sldId id="5177" r:id="rId39"/>
    <p:sldId id="5178" r:id="rId40"/>
    <p:sldId id="5179" r:id="rId41"/>
    <p:sldId id="5180" r:id="rId42"/>
    <p:sldId id="5181" r:id="rId43"/>
    <p:sldId id="5182" r:id="rId44"/>
    <p:sldId id="5183" r:id="rId45"/>
    <p:sldId id="5184" r:id="rId46"/>
    <p:sldId id="5185" r:id="rId47"/>
    <p:sldId id="5186" r:id="rId48"/>
    <p:sldId id="5187" r:id="rId49"/>
    <p:sldId id="5188" r:id="rId50"/>
    <p:sldId id="5189" r:id="rId51"/>
    <p:sldId id="5230" r:id="rId52"/>
    <p:sldId id="5190" r:id="rId53"/>
    <p:sldId id="5191" r:id="rId54"/>
    <p:sldId id="5231" r:id="rId55"/>
    <p:sldId id="5192" r:id="rId56"/>
    <p:sldId id="5193" r:id="rId57"/>
    <p:sldId id="5232" r:id="rId58"/>
    <p:sldId id="5194" r:id="rId59"/>
    <p:sldId id="5195" r:id="rId60"/>
    <p:sldId id="5196" r:id="rId61"/>
    <p:sldId id="5233" r:id="rId62"/>
    <p:sldId id="5234" r:id="rId63"/>
    <p:sldId id="5245" r:id="rId64"/>
    <p:sldId id="5197" r:id="rId65"/>
    <p:sldId id="5198" r:id="rId66"/>
    <p:sldId id="5235" r:id="rId67"/>
    <p:sldId id="5237" r:id="rId68"/>
    <p:sldId id="5238" r:id="rId69"/>
    <p:sldId id="5199" r:id="rId70"/>
    <p:sldId id="5200" r:id="rId71"/>
    <p:sldId id="5201" r:id="rId72"/>
    <p:sldId id="5202" r:id="rId73"/>
    <p:sldId id="5203" r:id="rId74"/>
    <p:sldId id="5204" r:id="rId75"/>
    <p:sldId id="5239" r:id="rId76"/>
    <p:sldId id="5240" r:id="rId77"/>
    <p:sldId id="5241" r:id="rId78"/>
    <p:sldId id="5242" r:id="rId79"/>
    <p:sldId id="5243" r:id="rId80"/>
    <p:sldId id="5244" r:id="rId81"/>
    <p:sldId id="5205" r:id="rId82"/>
    <p:sldId id="5206" r:id="rId83"/>
    <p:sldId id="5207" r:id="rId84"/>
    <p:sldId id="5208" r:id="rId85"/>
    <p:sldId id="5209" r:id="rId86"/>
    <p:sldId id="5210" r:id="rId87"/>
    <p:sldId id="5211" r:id="rId88"/>
    <p:sldId id="5212" r:id="rId89"/>
    <p:sldId id="5213" r:id="rId90"/>
    <p:sldId id="5214" r:id="rId91"/>
    <p:sldId id="5215" r:id="rId92"/>
    <p:sldId id="5216" r:id="rId93"/>
    <p:sldId id="1100" r:id="rId94"/>
    <p:sldId id="1101" r:id="rId95"/>
    <p:sldId id="1102" r:id="rId96"/>
    <p:sldId id="1103" r:id="rId97"/>
    <p:sldId id="1104" r:id="rId98"/>
    <p:sldId id="1105" r:id="rId99"/>
    <p:sldId id="1106" r:id="rId100"/>
    <p:sldId id="5229" r:id="rId10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77" autoAdjust="0"/>
    <p:restoredTop sz="96617"/>
  </p:normalViewPr>
  <p:slideViewPr>
    <p:cSldViewPr>
      <p:cViewPr varScale="1">
        <p:scale>
          <a:sx n="72" d="100"/>
          <a:sy n="72" d="100"/>
        </p:scale>
        <p:origin x="208" y="6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2.xml"/><Relationship Id="rId21" Type="http://schemas.openxmlformats.org/officeDocument/2006/relationships/slide" Target="slides/slide7.xml"/><Relationship Id="rId42" Type="http://schemas.openxmlformats.org/officeDocument/2006/relationships/slide" Target="slides/slide28.xml"/><Relationship Id="rId47" Type="http://schemas.openxmlformats.org/officeDocument/2006/relationships/slide" Target="slides/slide33.xml"/><Relationship Id="rId63" Type="http://schemas.openxmlformats.org/officeDocument/2006/relationships/slide" Target="slides/slide49.xml"/><Relationship Id="rId68" Type="http://schemas.openxmlformats.org/officeDocument/2006/relationships/slide" Target="slides/slide54.xml"/><Relationship Id="rId84" Type="http://schemas.openxmlformats.org/officeDocument/2006/relationships/slide" Target="slides/slide70.xml"/><Relationship Id="rId89" Type="http://schemas.openxmlformats.org/officeDocument/2006/relationships/slide" Target="slides/slide75.xml"/><Relationship Id="rId16" Type="http://schemas.openxmlformats.org/officeDocument/2006/relationships/slide" Target="slides/slide2.xml"/><Relationship Id="rId11" Type="http://schemas.openxmlformats.org/officeDocument/2006/relationships/slideMaster" Target="slideMasters/slideMaster11.xml"/><Relationship Id="rId32" Type="http://schemas.openxmlformats.org/officeDocument/2006/relationships/slide" Target="slides/slide18.xml"/><Relationship Id="rId37" Type="http://schemas.openxmlformats.org/officeDocument/2006/relationships/slide" Target="slides/slide23.xml"/><Relationship Id="rId53" Type="http://schemas.openxmlformats.org/officeDocument/2006/relationships/slide" Target="slides/slide39.xml"/><Relationship Id="rId58" Type="http://schemas.openxmlformats.org/officeDocument/2006/relationships/slide" Target="slides/slide44.xml"/><Relationship Id="rId74" Type="http://schemas.openxmlformats.org/officeDocument/2006/relationships/slide" Target="slides/slide60.xml"/><Relationship Id="rId79" Type="http://schemas.openxmlformats.org/officeDocument/2006/relationships/slide" Target="slides/slide65.xml"/><Relationship Id="rId102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90" Type="http://schemas.openxmlformats.org/officeDocument/2006/relationships/slide" Target="slides/slide76.xml"/><Relationship Id="rId95" Type="http://schemas.openxmlformats.org/officeDocument/2006/relationships/slide" Target="slides/slide81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43" Type="http://schemas.openxmlformats.org/officeDocument/2006/relationships/slide" Target="slides/slide29.xml"/><Relationship Id="rId48" Type="http://schemas.openxmlformats.org/officeDocument/2006/relationships/slide" Target="slides/slide34.xml"/><Relationship Id="rId64" Type="http://schemas.openxmlformats.org/officeDocument/2006/relationships/slide" Target="slides/slide50.xml"/><Relationship Id="rId69" Type="http://schemas.openxmlformats.org/officeDocument/2006/relationships/slide" Target="slides/slide55.xml"/><Relationship Id="rId80" Type="http://schemas.openxmlformats.org/officeDocument/2006/relationships/slide" Target="slides/slide66.xml"/><Relationship Id="rId85" Type="http://schemas.openxmlformats.org/officeDocument/2006/relationships/slide" Target="slides/slide71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33" Type="http://schemas.openxmlformats.org/officeDocument/2006/relationships/slide" Target="slides/slide19.xml"/><Relationship Id="rId38" Type="http://schemas.openxmlformats.org/officeDocument/2006/relationships/slide" Target="slides/slide24.xml"/><Relationship Id="rId59" Type="http://schemas.openxmlformats.org/officeDocument/2006/relationships/slide" Target="slides/slide45.xml"/><Relationship Id="rId103" Type="http://schemas.openxmlformats.org/officeDocument/2006/relationships/presProps" Target="presProps.xml"/><Relationship Id="rId20" Type="http://schemas.openxmlformats.org/officeDocument/2006/relationships/slide" Target="slides/slide6.xml"/><Relationship Id="rId41" Type="http://schemas.openxmlformats.org/officeDocument/2006/relationships/slide" Target="slides/slide27.xml"/><Relationship Id="rId54" Type="http://schemas.openxmlformats.org/officeDocument/2006/relationships/slide" Target="slides/slide40.xml"/><Relationship Id="rId62" Type="http://schemas.openxmlformats.org/officeDocument/2006/relationships/slide" Target="slides/slide48.xml"/><Relationship Id="rId70" Type="http://schemas.openxmlformats.org/officeDocument/2006/relationships/slide" Target="slides/slide56.xml"/><Relationship Id="rId75" Type="http://schemas.openxmlformats.org/officeDocument/2006/relationships/slide" Target="slides/slide61.xml"/><Relationship Id="rId83" Type="http://schemas.openxmlformats.org/officeDocument/2006/relationships/slide" Target="slides/slide69.xml"/><Relationship Id="rId88" Type="http://schemas.openxmlformats.org/officeDocument/2006/relationships/slide" Target="slides/slide74.xml"/><Relationship Id="rId91" Type="http://schemas.openxmlformats.org/officeDocument/2006/relationships/slide" Target="slides/slide77.xml"/><Relationship Id="rId96" Type="http://schemas.openxmlformats.org/officeDocument/2006/relationships/slide" Target="slides/slide8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openxmlformats.org/officeDocument/2006/relationships/slide" Target="slides/slide22.xml"/><Relationship Id="rId49" Type="http://schemas.openxmlformats.org/officeDocument/2006/relationships/slide" Target="slides/slide35.xml"/><Relationship Id="rId57" Type="http://schemas.openxmlformats.org/officeDocument/2006/relationships/slide" Target="slides/slide43.xml"/><Relationship Id="rId106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17.xml"/><Relationship Id="rId44" Type="http://schemas.openxmlformats.org/officeDocument/2006/relationships/slide" Target="slides/slide30.xml"/><Relationship Id="rId52" Type="http://schemas.openxmlformats.org/officeDocument/2006/relationships/slide" Target="slides/slide38.xml"/><Relationship Id="rId60" Type="http://schemas.openxmlformats.org/officeDocument/2006/relationships/slide" Target="slides/slide46.xml"/><Relationship Id="rId65" Type="http://schemas.openxmlformats.org/officeDocument/2006/relationships/slide" Target="slides/slide51.xml"/><Relationship Id="rId73" Type="http://schemas.openxmlformats.org/officeDocument/2006/relationships/slide" Target="slides/slide59.xml"/><Relationship Id="rId78" Type="http://schemas.openxmlformats.org/officeDocument/2006/relationships/slide" Target="slides/slide64.xml"/><Relationship Id="rId81" Type="http://schemas.openxmlformats.org/officeDocument/2006/relationships/slide" Target="slides/slide67.xml"/><Relationship Id="rId86" Type="http://schemas.openxmlformats.org/officeDocument/2006/relationships/slide" Target="slides/slide72.xml"/><Relationship Id="rId94" Type="http://schemas.openxmlformats.org/officeDocument/2006/relationships/slide" Target="slides/slide80.xml"/><Relationship Id="rId99" Type="http://schemas.openxmlformats.org/officeDocument/2006/relationships/slide" Target="slides/slide85.xml"/><Relationship Id="rId101" Type="http://schemas.openxmlformats.org/officeDocument/2006/relationships/slide" Target="slides/slide87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39" Type="http://schemas.openxmlformats.org/officeDocument/2006/relationships/slide" Target="slides/slide25.xml"/><Relationship Id="rId34" Type="http://schemas.openxmlformats.org/officeDocument/2006/relationships/slide" Target="slides/slide20.xml"/><Relationship Id="rId50" Type="http://schemas.openxmlformats.org/officeDocument/2006/relationships/slide" Target="slides/slide36.xml"/><Relationship Id="rId55" Type="http://schemas.openxmlformats.org/officeDocument/2006/relationships/slide" Target="slides/slide41.xml"/><Relationship Id="rId76" Type="http://schemas.openxmlformats.org/officeDocument/2006/relationships/slide" Target="slides/slide62.xml"/><Relationship Id="rId97" Type="http://schemas.openxmlformats.org/officeDocument/2006/relationships/slide" Target="slides/slide83.xml"/><Relationship Id="rId104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57.xml"/><Relationship Id="rId92" Type="http://schemas.openxmlformats.org/officeDocument/2006/relationships/slide" Target="slides/slide78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15.xml"/><Relationship Id="rId24" Type="http://schemas.openxmlformats.org/officeDocument/2006/relationships/slide" Target="slides/slide10.xml"/><Relationship Id="rId40" Type="http://schemas.openxmlformats.org/officeDocument/2006/relationships/slide" Target="slides/slide26.xml"/><Relationship Id="rId45" Type="http://schemas.openxmlformats.org/officeDocument/2006/relationships/slide" Target="slides/slide31.xml"/><Relationship Id="rId66" Type="http://schemas.openxmlformats.org/officeDocument/2006/relationships/slide" Target="slides/slide52.xml"/><Relationship Id="rId87" Type="http://schemas.openxmlformats.org/officeDocument/2006/relationships/slide" Target="slides/slide73.xml"/><Relationship Id="rId61" Type="http://schemas.openxmlformats.org/officeDocument/2006/relationships/slide" Target="slides/slide47.xml"/><Relationship Id="rId82" Type="http://schemas.openxmlformats.org/officeDocument/2006/relationships/slide" Target="slides/slide68.xml"/><Relationship Id="rId19" Type="http://schemas.openxmlformats.org/officeDocument/2006/relationships/slide" Target="slides/slide5.xml"/><Relationship Id="rId14" Type="http://schemas.openxmlformats.org/officeDocument/2006/relationships/slideMaster" Target="slideMasters/slideMaster14.xml"/><Relationship Id="rId30" Type="http://schemas.openxmlformats.org/officeDocument/2006/relationships/slide" Target="slides/slide16.xml"/><Relationship Id="rId35" Type="http://schemas.openxmlformats.org/officeDocument/2006/relationships/slide" Target="slides/slide21.xml"/><Relationship Id="rId56" Type="http://schemas.openxmlformats.org/officeDocument/2006/relationships/slide" Target="slides/slide42.xml"/><Relationship Id="rId77" Type="http://schemas.openxmlformats.org/officeDocument/2006/relationships/slide" Target="slides/slide63.xml"/><Relationship Id="rId100" Type="http://schemas.openxmlformats.org/officeDocument/2006/relationships/slide" Target="slides/slide86.xml"/><Relationship Id="rId105" Type="http://schemas.openxmlformats.org/officeDocument/2006/relationships/theme" Target="theme/theme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7.xml"/><Relationship Id="rId72" Type="http://schemas.openxmlformats.org/officeDocument/2006/relationships/slide" Target="slides/slide58.xml"/><Relationship Id="rId93" Type="http://schemas.openxmlformats.org/officeDocument/2006/relationships/slide" Target="slides/slide79.xml"/><Relationship Id="rId98" Type="http://schemas.openxmlformats.org/officeDocument/2006/relationships/slide" Target="slides/slide84.xml"/><Relationship Id="rId3" Type="http://schemas.openxmlformats.org/officeDocument/2006/relationships/slideMaster" Target="slideMasters/slideMaster3.xml"/><Relationship Id="rId25" Type="http://schemas.openxmlformats.org/officeDocument/2006/relationships/slide" Target="slides/slide11.xml"/><Relationship Id="rId46" Type="http://schemas.openxmlformats.org/officeDocument/2006/relationships/slide" Target="slides/slide32.xml"/><Relationship Id="rId67" Type="http://schemas.openxmlformats.org/officeDocument/2006/relationships/slide" Target="slides/slide5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3DFFD09-4CDF-164B-89C4-35992E2E6EF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C3243B-6B73-B44D-849C-0AAF8CDC1649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84867A6-DCD3-423A-9852-47AE7A5F9DD8}" type="datetime1">
              <a:rPr lang="en-US" altLang="en-US"/>
              <a:pPr>
                <a:defRPr/>
              </a:pPr>
              <a:t>3/4/20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298E94DD-1C25-644A-97C2-065A6632E0A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C46EA9EF-887D-024D-A981-C83723D2CF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8CFF1E-1963-4E43-BD3F-22F8CB0641F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947558-60FF-FB47-B078-F2E83A71540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99A7179-3C62-4B31-AD6D-698978FDEB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7">
            <a:extLst>
              <a:ext uri="{FF2B5EF4-FFF2-40B4-BE49-F238E27FC236}">
                <a16:creationId xmlns:a16="http://schemas.microsoft.com/office/drawing/2014/main" id="{7E4F6CE9-2979-DE45-9B3C-2CE44443491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CE169AF-B4C9-8340-BA18-381651FC7628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06498" name="Rectangle 2">
            <a:extLst>
              <a:ext uri="{FF2B5EF4-FFF2-40B4-BE49-F238E27FC236}">
                <a16:creationId xmlns:a16="http://schemas.microsoft.com/office/drawing/2014/main" id="{CF8A8CAD-72A0-FF4C-8E0A-4CF2EAEA98E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6499" name="Rectangle 3">
            <a:extLst>
              <a:ext uri="{FF2B5EF4-FFF2-40B4-BE49-F238E27FC236}">
                <a16:creationId xmlns:a16="http://schemas.microsoft.com/office/drawing/2014/main" id="{A3FB46DD-8D80-6048-8D04-B0170256B5A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384984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N-type transistors pass 0’s well, but 1’s poorly</a:t>
            </a:r>
          </a:p>
          <a:p>
            <a:r>
              <a:rPr lang="en-US"/>
              <a:t>P-type transistors pass 1’s well, but 0’s poorly</a:t>
            </a:r>
          </a:p>
          <a:p>
            <a:r>
              <a:rPr lang="en-US"/>
              <a:t>That is why they are connected to the 3V and GND the way they are connected.</a:t>
            </a:r>
          </a:p>
          <a:p>
            <a:r>
              <a:rPr lang="en-US"/>
              <a:t>N-type’s source is connected to 0</a:t>
            </a:r>
          </a:p>
          <a:p>
            <a:r>
              <a:rPr lang="en-US"/>
              <a:t>P-type’s source is connected to 3V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7873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6780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For some reason one type of gate might be much better than another one.</a:t>
            </a:r>
          </a:p>
          <a:p>
            <a:r>
              <a:rPr lang="en-US"/>
              <a:t>e.g., since </a:t>
            </a:r>
            <a:r>
              <a:rPr lang="en-US" err="1"/>
              <a:t>pMOS</a:t>
            </a:r>
            <a:r>
              <a:rPr lang="en-US"/>
              <a:t> transistors are slower, a NAND gate in CMOS is faster than a NOR gate in CMOS (all else being equal)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9A7179-3C62-4B31-AD6D-698978FDEBF1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1263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44FBB27-AB9C-450F-A1EF-A251C03E32E8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58665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FDBE78A-6844-41E5-82DF-345416EFBF00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35631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FDBE78A-6844-41E5-82DF-345416EFBF00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MS PGothic" pitchFamily="34" charset="-128"/>
              <a:cs typeface="Arial" panose="020B0604020202020204" pitchFamily="34" charset="0"/>
            </a:endParaRPr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97258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7">
            <a:extLst>
              <a:ext uri="{FF2B5EF4-FFF2-40B4-BE49-F238E27FC236}">
                <a16:creationId xmlns:a16="http://schemas.microsoft.com/office/drawing/2014/main" id="{7E4F6CE9-2979-DE45-9B3C-2CE44443491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defTabSz="9112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9112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12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CE169AF-B4C9-8340-BA18-381651FC7628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122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87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06498" name="Rectangle 2">
            <a:extLst>
              <a:ext uri="{FF2B5EF4-FFF2-40B4-BE49-F238E27FC236}">
                <a16:creationId xmlns:a16="http://schemas.microsoft.com/office/drawing/2014/main" id="{CF8A8CAD-72A0-FF4C-8E0A-4CF2EAEA98E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6499" name="Rectangle 3">
            <a:extLst>
              <a:ext uri="{FF2B5EF4-FFF2-40B4-BE49-F238E27FC236}">
                <a16:creationId xmlns:a16="http://schemas.microsoft.com/office/drawing/2014/main" id="{A3FB46DD-8D80-6048-8D04-B0170256B5A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557528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F911D5CE-1D03-43F3-A92B-DD06A441DD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77AEB27B-8C7B-48B1-AE19-38CC35610110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F759EE34-9544-4B3D-877E-29F053F56E9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4064DE93-AA8B-43DB-80E8-90D84C21CEA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1DC722D-6C17-40EA-93F1-C11F93A9A74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4A571157-599A-48CF-B33B-15D664195DE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5BEF67B4-941F-4736-A122-66E8AE1B41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383223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BFDE82C-F3F2-414E-B0D5-A9C5F332F63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7EEC5C75-DEEC-466B-B4CA-433EA60AC52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D4EB96-1D1F-4727-BA41-F8213483DA3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4623618"/>
      </p:ext>
    </p:extLst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FD10F82B-2100-4E2A-B2B8-E7555FA45F7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A5D288AE-1632-46CB-A9A1-584750AF498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A2ABA08-E852-421F-86CC-6AF6F2C217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6316228"/>
      </p:ext>
    </p:extLst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D6EFD21A-F796-4C13-AE80-AA397EAA3BD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99DA228-21C2-4276-9605-803CFFFD022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48811F6-63CD-4399-9E55-926643D630C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8574956"/>
      </p:ext>
    </p:extLst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277EF26-1746-4322-ABDB-E3471B5FA17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E6EDB93-8A2B-4CFB-9066-CB9FF17A2E5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3250ED12-EE6C-4C99-A3DE-D22EF931B9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3270342"/>
      </p:ext>
    </p:extLst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6A23ADC9-9B5D-4AFE-9941-0F3B874BE27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6FBCFC8-79E0-4C74-8B66-7A4A5103EE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5E69301-9C67-4141-9B37-D7760CFEE8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9699344"/>
      </p:ext>
    </p:extLst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F17F2C1-0025-4D41-8568-D19B112AA2E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DD45045-2346-451B-B8B1-17303E0B9E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F42C4268-D3C6-4FE6-BF3B-104BB3C3DC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8247843"/>
      </p:ext>
    </p:extLst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22ECC68-37C1-4F9A-87AB-6C38674E9B1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F8801E6-7F97-4581-9FB3-7CD64EA9FE8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194EB181-B25F-490E-BA5C-8E2DB428908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1825999"/>
      </p:ext>
    </p:extLst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A1D45033-5DF9-254C-AE43-949A3F6482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F6E3587E-C166-7241-8641-80DB899B6CC1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75278CCD-08C1-9741-AA74-81532C55EE8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7DBB9CE6-59C3-7748-B91E-866F7A4AB8B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5C76D0FF-34E0-A94C-A169-CB147371C01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6EE5A3AB-518F-8446-990D-794118D859E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E0FBEC6-C2A3-C848-83E6-8612D8F50E7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6311100"/>
      </p:ext>
    </p:extLst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E72AA85-09CF-1E43-A253-5ED593F52E7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B06F9B5-D2C4-2540-B7C8-3D01F3B653E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13830E46-9481-B244-A332-BE659B1F3B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5467928"/>
      </p:ext>
    </p:extLst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D8B4FD5-1B6D-9447-B0C8-108E410759E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B073BFA-2958-6040-9539-66170979FCF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81FD70CD-D129-AD43-BE0A-4BD5106943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8981905"/>
      </p:ext>
    </p:extLst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3E72C703-3CCB-BC45-A095-5F3A1C15FF0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DED4021-3C2C-F049-948C-C0D89475D8E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BD5DF2B9-761D-CF45-9896-FA9C9CA1329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703392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72EAE6A-AA7B-416A-B451-FE0859769DB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3C5A18F-2ACE-466C-9FD9-A13486B80CA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530683-A928-4246-A266-8549E4F3D26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4674500"/>
      </p:ext>
    </p:extLst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638B3204-DAC0-0844-B38E-1F32E500D5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557B6AF3-C494-A141-8E75-D5E34EBD3DC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1350FE7-40CF-C44E-B81F-147E05B1004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4236035"/>
      </p:ext>
    </p:extLst>
  </p:cSld>
  <p:clrMapOvr>
    <a:masterClrMapping/>
  </p:clrMapOvr>
  <p:transition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0DF0ED44-5FA2-C84E-B32D-97E95643A7F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C79F6515-67B8-7B4C-A670-0882731DC3B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84462A8-4008-1E4F-AD6D-D60FA08E70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2100097"/>
      </p:ext>
    </p:extLst>
  </p:cSld>
  <p:clrMapOvr>
    <a:masterClrMapping/>
  </p:clrMapOvr>
  <p:transition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855DF4E9-0B69-B941-9078-6BBB3426571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62E682AF-F8D7-ED45-A2CB-B7A37F2A26E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F36439C0-FD9F-F648-9822-E2F5B2562F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0107432"/>
      </p:ext>
    </p:extLst>
  </p:cSld>
  <p:clrMapOvr>
    <a:masterClrMapping/>
  </p:clrMapOvr>
  <p:transition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69EF201-1BD9-8048-A4FD-90236CE26CC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C10B93E-EC5E-B84A-873C-9249894B8D3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9C5386CF-FD3E-804A-A422-851869FE82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8407595"/>
      </p:ext>
    </p:extLst>
  </p:cSld>
  <p:clrMapOvr>
    <a:masterClrMapping/>
  </p:clrMapOvr>
  <p:transition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0469BE50-3F7A-844A-96B2-FE195A0875A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235E50B-5F1F-764A-BAF0-A75C121A606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5C6B5580-70AB-2D4A-A64E-49787D29300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2183538"/>
      </p:ext>
    </p:extLst>
  </p:cSld>
  <p:clrMapOvr>
    <a:masterClrMapping/>
  </p:clrMapOvr>
  <p:transition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08BACFA-ACA5-1C49-9BF3-CC1737536A7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35A61068-0796-F247-92E4-0F0944184B7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52E27103-4A47-8B47-9690-82C095E6680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2264456"/>
      </p:ext>
    </p:extLst>
  </p:cSld>
  <p:clrMapOvr>
    <a:masterClrMapping/>
  </p:clrMapOvr>
  <p:transition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C8C2A66-E5DF-0544-8F8D-EC9E92E2C7E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2152725-B7F3-1448-9397-2025FF06206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C1BEE0A-94FA-C849-9471-3C3D83068B3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4845230"/>
      </p:ext>
    </p:extLst>
  </p:cSld>
  <p:clrMapOvr>
    <a:masterClrMapping/>
  </p:clrMapOvr>
  <p:transition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3093391C-D8A7-244E-9D13-5B29D18DC7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05C86558-CF3B-A246-AC7A-803A55D7692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B5BBE9A5-B183-A044-A0CD-6781ABF051D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7B6194F3-FC48-B849-813E-C2C1022F5A7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DDFF035A-8445-4544-A39D-1EC7494A722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54110B91-87B1-EE43-96AC-8BE57300865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C4185D35-1E2A-AC45-B02C-EA6811657DA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9072639"/>
      </p:ext>
    </p:extLst>
  </p:cSld>
  <p:clrMapOvr>
    <a:masterClrMapping/>
  </p:clrMapOvr>
  <p:transition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B7A954A-8188-D246-B411-6762B4A6F6F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203C3F8-8682-F343-A50D-BB517510067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F909B9-80FE-604C-8F22-276CF794453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0140222"/>
      </p:ext>
    </p:extLst>
  </p:cSld>
  <p:clrMapOvr>
    <a:masterClrMapping/>
  </p:clrMapOvr>
  <p:transition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467686D-A162-4D4E-A16E-79ECB343FB3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3AE7C7E-0604-3442-A2B5-26D150C2184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F33D64-0C46-F846-B942-6FCB38CC207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41030335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F5177B8-2D3C-4F5A-A583-9F772A9111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5BEDB5B-5A04-486E-909C-E6525508355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EA492-E4F7-4B19-BF34-75DD9D5F18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1311567"/>
      </p:ext>
    </p:extLst>
  </p:cSld>
  <p:clrMapOvr>
    <a:masterClrMapping/>
  </p:clrMapOvr>
  <p:transition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EC166B2-6C5F-644D-8308-C80A5F4F989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7C0B5AA-9A80-0C49-B367-1ECF68A4543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1AED89-3750-2C4E-B358-FD45F9D67BE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3951163"/>
      </p:ext>
    </p:extLst>
  </p:cSld>
  <p:clrMapOvr>
    <a:masterClrMapping/>
  </p:clrMapOvr>
  <p:transition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3FD8A9CB-A023-664B-B544-DA9F637954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BA81246B-3804-8D45-A377-6CA0747C6C7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75A885-3347-674F-B610-20357A11B2F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7427206"/>
      </p:ext>
    </p:extLst>
  </p:cSld>
  <p:clrMapOvr>
    <a:masterClrMapping/>
  </p:clrMapOvr>
  <p:transition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F0C2CD06-6978-ED43-8B46-94D13B77F0D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8DCEF894-FECE-C24E-BF1C-46B041205B7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9FED79-1DA5-E046-91EF-1848FBF1B50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6895350"/>
      </p:ext>
    </p:extLst>
  </p:cSld>
  <p:clrMapOvr>
    <a:masterClrMapping/>
  </p:clrMapOvr>
  <p:transition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9688A19A-3786-C646-B6E3-7B33C5DE115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F692FFF3-038C-7946-937E-BE2EE55468B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85DB16-B694-E54F-9112-48649D85CF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527635"/>
      </p:ext>
    </p:extLst>
  </p:cSld>
  <p:clrMapOvr>
    <a:masterClrMapping/>
  </p:clrMapOvr>
  <p:transition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67B69D5-7F80-3649-8B74-E1F82ABE236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53B3FAA7-3D48-5240-823C-E5F3E8C26A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CFF883-CE03-E94D-9C09-F7121B0FCB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2213337"/>
      </p:ext>
    </p:extLst>
  </p:cSld>
  <p:clrMapOvr>
    <a:masterClrMapping/>
  </p:clrMapOvr>
  <p:transition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9F47C922-0AAB-C743-848A-A155AECBF65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C7094C0-6E26-494E-8D80-9A358315EE4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077A7B-EC9A-614B-9C9E-EDE8828DDC0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7035385"/>
      </p:ext>
    </p:extLst>
  </p:cSld>
  <p:clrMapOvr>
    <a:masterClrMapping/>
  </p:clrMapOvr>
  <p:transition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6768431-1585-D849-9C1B-A8DF546831C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30954A05-233C-1A41-9E0E-BBAE631E7F4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A5A064-9EC2-514E-9D5F-67714BDF110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7060350"/>
      </p:ext>
    </p:extLst>
  </p:cSld>
  <p:clrMapOvr>
    <a:masterClrMapping/>
  </p:clrMapOvr>
  <p:transition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1FDE5F3-2F03-3E46-8F43-6C2E04612E0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9EF1C9C-5829-BF49-A5C1-ADA340B7CE0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E9930B-3565-AF43-AEA8-CDE702A005E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4579957"/>
      </p:ext>
    </p:extLst>
  </p:cSld>
  <p:clrMapOvr>
    <a:masterClrMapping/>
  </p:clrMapOvr>
  <p:transition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442C3307-E095-4D46-85F1-0ECCEE15F6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EEA1060E-A31A-C840-A1CB-3FBAE507703B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641BD863-5EFA-D840-9808-3E307D1363A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414F276D-862D-4F4B-8486-7941385395B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B94A28C9-7D49-DE41-B907-ECDB4D5498C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BED2F5E2-58F4-7D42-BC7B-2A4D643E709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E1B81267-8964-1D49-B4A4-55A4EC1781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0977900"/>
      </p:ext>
    </p:extLst>
  </p:cSld>
  <p:clrMapOvr>
    <a:masterClrMapping/>
  </p:clrMapOvr>
  <p:transition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BC9B041-46B9-1041-B7C9-B56147D82E4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873B9AF-F396-A347-84A0-10A45B360EB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8479E-A946-794F-A7FF-42016A14F5D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5229815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3377132"/>
      </p:ext>
    </p:extLst>
  </p:cSld>
  <p:clrMapOvr>
    <a:masterClrMapping/>
  </p:clrMapOvr>
  <p:transition spd="med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383E358B-DADC-0142-8D97-BD10C7E1259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EE8BC86B-B458-A147-A360-8170B0071AE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9A52BA-F7E0-374E-B2A4-39EE81724B2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0186396"/>
      </p:ext>
    </p:extLst>
  </p:cSld>
  <p:clrMapOvr>
    <a:masterClrMapping/>
  </p:clrMapOvr>
  <p:transition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21BA5D6-25D8-CD40-952D-E8B85116082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5C05A62C-F9F8-734B-B1D7-93B9D78A69B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F2E4E6-F614-8542-B73B-1D00F882593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5924856"/>
      </p:ext>
    </p:extLst>
  </p:cSld>
  <p:clrMapOvr>
    <a:masterClrMapping/>
  </p:clrMapOvr>
  <p:transition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508EE454-FEF5-144F-9993-E20BE637668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EDADA00E-B9BF-6845-8AC1-2E297BC762E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8284B7-F921-824B-9063-97AC548BC1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0435698"/>
      </p:ext>
    </p:extLst>
  </p:cSld>
  <p:clrMapOvr>
    <a:masterClrMapping/>
  </p:clrMapOvr>
  <p:transition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C7A40C3B-63E8-9D4F-840B-B793E28506E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65AEB223-C814-014F-B0BB-F606D96FEB4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A1D0E0-3BE8-6D49-BFC1-6932858C52C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5881732"/>
      </p:ext>
    </p:extLst>
  </p:cSld>
  <p:clrMapOvr>
    <a:masterClrMapping/>
  </p:clrMapOvr>
  <p:transition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7B33AF26-D7FA-6540-987E-5A81A778F02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AEDD0976-96FC-5A4F-85DB-64334119760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7B87F2-269E-8C49-97D3-01D268864CE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501936"/>
      </p:ext>
    </p:extLst>
  </p:cSld>
  <p:clrMapOvr>
    <a:masterClrMapping/>
  </p:clrMapOvr>
  <p:transition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BF064AC-DA72-B948-ACBF-F84A657A856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F7F9F089-1C59-9342-99A9-044D2E84B43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677E88-2C05-FF4D-A140-317BA34FA93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510204"/>
      </p:ext>
    </p:extLst>
  </p:cSld>
  <p:clrMapOvr>
    <a:masterClrMapping/>
  </p:clrMapOvr>
  <p:transition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7D6F38E-D465-BD4F-B216-503886C2A6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AEE1B88B-AD74-CC49-BE18-D868C697424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0281F4-7986-1A4B-A0A6-8ECA241410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4465104"/>
      </p:ext>
    </p:extLst>
  </p:cSld>
  <p:clrMapOvr>
    <a:masterClrMapping/>
  </p:clrMapOvr>
  <p:transition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076C0B9-B682-CC4B-9B9D-A2C0254224A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74DA6AA-ACF1-BA4D-B3E1-8115D4923B0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C407F-11F7-FA4F-B6BD-3DB2BE0901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9609779"/>
      </p:ext>
    </p:extLst>
  </p:cSld>
  <p:clrMapOvr>
    <a:masterClrMapping/>
  </p:clrMapOvr>
  <p:transition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BBAF9A9-2279-6F43-999F-F3F3AFACBDE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6AE0721-E301-DE45-A043-64339548CF9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DCB5FE-202E-2F4D-8D2F-A065C3FA678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5038251"/>
      </p:ext>
    </p:extLst>
  </p:cSld>
  <p:clrMapOvr>
    <a:masterClrMapping/>
  </p:clrMapOvr>
  <p:transition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6" name="Line 10"/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7341D3D9-3FE8-4025-BF66-8DAB1ABB951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820412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9CD35D2D-5E91-46D5-981B-E75BA6DA714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A21EAFC-4035-4857-807A-CB62B3BF44F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888C28F-145F-424D-84CC-5AE9AF6843A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26BB2-7A42-4BD5-B790-DBCEF432F4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7997898"/>
      </p:ext>
    </p:extLst>
  </p:cSld>
  <p:clrMapOvr>
    <a:masterClrMapping/>
  </p:clrMapOvr>
  <p:transition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3594FA-E141-4234-AE05-360401972B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718567"/>
      </p:ext>
    </p:extLst>
  </p:cSld>
  <p:clrMapOvr>
    <a:masterClrMapping/>
  </p:clrMapOvr>
  <p:transition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AC7BA1-BEA2-40AF-9056-44DC8C98568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483833"/>
      </p:ext>
    </p:extLst>
  </p:cSld>
  <p:clrMapOvr>
    <a:masterClrMapping/>
  </p:clrMapOvr>
  <p:transition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D2BBBE-2A44-4D16-8758-0239282DCC58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257101"/>
      </p:ext>
    </p:extLst>
  </p:cSld>
  <p:clrMapOvr>
    <a:masterClrMapping/>
  </p:clrMapOvr>
  <p:transition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D5635-BCCD-45D2-B61E-320731E13B1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803813"/>
      </p:ext>
    </p:extLst>
  </p:cSld>
  <p:clrMapOvr>
    <a:masterClrMapping/>
  </p:clrMapOvr>
  <p:transition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8A7077-2B78-4FB5-8F56-24239751AEF0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991660"/>
      </p:ext>
    </p:extLst>
  </p:cSld>
  <p:clrMapOvr>
    <a:masterClrMapping/>
  </p:clrMapOvr>
  <p:transition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86574E-FA2E-425B-A84C-39F9592E9ECB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532579"/>
      </p:ext>
    </p:extLst>
  </p:cSld>
  <p:clrMapOvr>
    <a:masterClrMapping/>
  </p:clrMapOvr>
  <p:transition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8CFD0-6DDB-45F0-A989-9F5CE648BC1E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444434"/>
      </p:ext>
    </p:extLst>
  </p:cSld>
  <p:clrMapOvr>
    <a:masterClrMapping/>
  </p:clrMapOvr>
  <p:transition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97B092-8552-4BA4-B0E1-CE51B98A2A2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117123"/>
      </p:ext>
    </p:extLst>
  </p:cSld>
  <p:clrMapOvr>
    <a:masterClrMapping/>
  </p:clrMapOvr>
  <p:transition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4DDA66-0DFC-412A-A4B0-EFE91F0913E7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706058"/>
      </p:ext>
    </p:extLst>
  </p:cSld>
  <p:clrMapOvr>
    <a:masterClrMapping/>
  </p:clrMapOvr>
  <p:transition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1F9A79-97CD-456A-8962-B51E5744B9C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1237350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09AC565-7350-4525-9420-2EB7757D306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AA7F312-6BE9-48B6-AA7B-A6D10D628BA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19D7DF-598B-483B-A6D0-8553CDFAE63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1994169"/>
      </p:ext>
    </p:extLst>
  </p:cSld>
  <p:clrMapOvr>
    <a:masterClrMapping/>
  </p:clrMapOvr>
  <p:transition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7212B94F-2E93-324A-8BFC-A115C5BD85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4360BA47-535F-F842-B6EF-564380949982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CB558792-AF13-7446-AECA-6D74BADD5DB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A221BEC2-7270-254B-950B-9EE023A8DD5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Garamond" pitchFamily="-106" charset="0"/>
                <a:ea typeface="Arial" pitchFamily="-106" charset="0"/>
                <a:cs typeface="Arial" pitchFamily="-106" charset="0"/>
              </a:defRPr>
            </a:lvl1pPr>
          </a:lstStyle>
          <a:p>
            <a:pPr>
              <a:defRPr/>
            </a:pPr>
            <a:r>
              <a:rPr lang="en-US"/>
              <a:t>Efficient Runahead Execution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5A3A1E7B-47FB-CD4C-830E-C332E9FB23C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A1DEE502-7B44-9F4E-8025-34DFB1C2D46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DB3B5E02-FE92-7548-9A44-A116ABF08A4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7223390"/>
      </p:ext>
    </p:extLst>
  </p:cSld>
  <p:clrMapOvr>
    <a:masterClrMapping/>
  </p:clrMapOvr>
  <p:transition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D814A579-2D1F-3949-B5D3-F3D4BE50F3F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8ADF1844-B888-6D42-A0B3-0C61113A052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B4CFEE-25D5-DC48-9A59-E64EDB0BFF0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7828363"/>
      </p:ext>
    </p:extLst>
  </p:cSld>
  <p:clrMapOvr>
    <a:masterClrMapping/>
  </p:clrMapOvr>
  <p:transition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1F9183F-3F92-2B45-A0F6-49375732B4B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A1733F15-4A41-2C4F-8740-117BF71B818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C1029-FE66-A748-8BB1-4335DBF95D0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1878092"/>
      </p:ext>
    </p:extLst>
  </p:cSld>
  <p:clrMapOvr>
    <a:masterClrMapping/>
  </p:clrMapOvr>
  <p:transition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6BA88275-8A65-1E4C-8604-F38DCD4E053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C845672-26B6-6248-A87B-E5BB80394E5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DBF7EF-BBA1-3941-9438-CF1D9D55DC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9118605"/>
      </p:ext>
    </p:extLst>
  </p:cSld>
  <p:clrMapOvr>
    <a:masterClrMapping/>
  </p:clrMapOvr>
  <p:transition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A44B6D00-E641-7941-8287-FA31624B09F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53AD6BA3-B016-514F-BB80-9426133F9FD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63C7F7-7BE8-0140-84CA-13381FE5D70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5044917"/>
      </p:ext>
    </p:extLst>
  </p:cSld>
  <p:clrMapOvr>
    <a:masterClrMapping/>
  </p:clrMapOvr>
  <p:transition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061738E4-DB2C-A948-8A13-5D7033DBDC9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FDBF51C5-DAF1-2044-B0C8-53A8F2E5BD4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4F199F-6C19-8847-87CA-7521A0074E3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0981025"/>
      </p:ext>
    </p:extLst>
  </p:cSld>
  <p:clrMapOvr>
    <a:masterClrMapping/>
  </p:clrMapOvr>
  <p:transition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F040B53A-EF65-064B-9AA5-C6C701EC34E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BB46876-B0BA-554B-8F5F-E974C54BA44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0E5456-1DFC-2646-9E27-7A0F3714963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1627259"/>
      </p:ext>
    </p:extLst>
  </p:cSld>
  <p:clrMapOvr>
    <a:masterClrMapping/>
  </p:clrMapOvr>
  <p:transition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910C1304-2931-424C-A8D4-35FEF861652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C58D0B3-1FA5-BF48-B3DB-7216AA99576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D02D34-5B03-AD46-836A-E66575F1A2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351162"/>
      </p:ext>
    </p:extLst>
  </p:cSld>
  <p:clrMapOvr>
    <a:masterClrMapping/>
  </p:clrMapOvr>
  <p:transition/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AB01EA3-8E26-9645-B093-E9DF3F0C8E8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7977291-1606-4F4F-B6A9-F0F3AB5BF1B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9D6322-2DD0-0F43-8B66-D33EE047BD5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9786345"/>
      </p:ext>
    </p:extLst>
  </p:cSld>
  <p:clrMapOvr>
    <a:masterClrMapping/>
  </p:clrMapOvr>
  <p:transition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D2EFCAC-D297-994C-A771-494FED06992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3467A851-5525-BE48-A985-A5D7AC7A80D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329A85-B5C6-064E-8062-78BAE87D618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1927146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8787426-EFB2-4064-9F82-5B1B136B39E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0038527-DAED-4D79-A54B-129F6A20F67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D67C19-8364-4600-B88B-828769DCBD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7859953"/>
      </p:ext>
    </p:extLst>
  </p:cSld>
  <p:clrMapOvr>
    <a:masterClrMapping/>
  </p:clrMapOvr>
  <p:transition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2FDD6F0-90B9-304A-8BBB-D9226CFD908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B628B41C-128C-AC4E-B4BF-FE86D815DFB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509C71-BC88-E749-A969-85FD812A37A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2210313"/>
      </p:ext>
    </p:extLst>
  </p:cSld>
  <p:clrMapOvr>
    <a:masterClrMapping/>
  </p:clrMapOvr>
  <p:transition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683F1D3-54E0-8B46-A062-752C7A0B37E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B96AA648-528E-D644-88E7-D0F4AEA1E9F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F5A1C4-9E0A-494A-B374-E2533E27B9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8471744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B333F77-5829-459B-B71C-A401B0AC83F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DC357D67-E160-41BD-A8F4-591D3B61CA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E1BDAC-3FCE-4406-AD14-A59ECE86B20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4555325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D26DBB79-5AEF-450D-8A69-9E473A6D46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5613F326-A967-4A16-9691-5994EAA77F8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DDAB56-7687-49EE-9BFA-357DD2115F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0355898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25C5F115-951D-416A-8367-F27935F171C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9FA67899-1E4C-4F33-994F-0FE9DDF922F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ABE56-5E07-4208-997F-19E78ED344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854901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BEBEC74-F2C6-4E33-B4B4-3463BC51B87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0935758-6439-4EDF-98CC-8D53CEFBBF7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A640EF-F0E2-4E49-9455-7E266BCEBB7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41909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A3210EB8-01E8-436A-B41F-069A2DB8B74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88357862-E4F0-4312-AEFB-533810CEB35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32353-6DA2-4969-8B9B-3DBC4F8425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4772389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8C17F0-0F2C-4BA2-ACAD-9F9DD7E1D75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1206954-09DD-443F-8138-FD04D7E910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E294FE-CC9E-4E10-B310-514CFBF72E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1637354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D2B0F18-FF15-4EF6-984A-01641DEDA28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E37D587-FAF0-4764-AD77-644AFEF7307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63DEC2-A46B-4DF0-9B6D-3DA55177CC4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2921792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C0A08B9B-687C-4AD3-8C6D-FA4C5E16A31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BE2A02B-D63E-4DD6-9FFA-98D71570A2A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704B9-2B86-45E3-BC5C-2F3F28BAAB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1126298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62CEBD1-E2A7-41F0-A158-62153EC297D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011B996-071A-4884-856A-6B25C3879E5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C1C64C-0813-4AB1-8463-69A3B31BE14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3067846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55989F0-9C2F-467D-8A2B-E760CFC57E8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B76D41D7-E031-46E6-8D53-528FF913AD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0357D-5951-4316-833F-FB5D4423D7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5860946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B2DDA219-D6D1-49CF-A0E5-C787A93E0E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149A0011-1EE4-44BB-9851-FDEE15AD4F12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D2E29CC0-E7A3-42AD-90C7-013B0998713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5E65D59A-82FF-471D-B9E5-CB055B10021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3730C698-3B6A-4C29-89B5-CEB1041FA8E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54E0CBB9-DAD4-47D5-B595-46F0C413B50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2EC2EA74-46AC-4632-8CED-E5870A2BE1F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3499130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217A480-A5A7-433D-BB5E-0D54D2F058F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10D0220-E846-4410-8530-FECBC1BCEBF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E6DAE-DC16-4942-B8FD-E6C7B025A4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1282649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68E8B80-E7D3-4CB8-AB90-CF176CFF7FC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E5BC6B3-6A70-495B-B8B1-2D2A119585F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B8C65-7151-486C-AAF4-90A085DCE89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241647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8F9C9A8-99D9-481E-88BA-F24D5C0086F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BF7F0487-867D-4DF0-80BA-1C3E57A3F8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8C89D-0042-4AF1-B3AD-99B7C138A8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7944371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5E35761-913B-4F9F-B95F-062F4851F2B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6C80198-94D1-4027-AFBC-3110C05B1FE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7CB90-D777-4C85-8197-A11CF16525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8056593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A4959E4-1B08-4060-85F6-56B9475BA7B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B10111BC-6816-4212-BE16-A4CC2CE001A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90A3A-6CBD-485B-9BCD-F75AC98942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0564404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0974BD9D-F5C7-4EF3-9BB5-82219914F31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D7A3641B-E74C-445D-A159-601C489E045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4E09B-6536-4000-BA0C-6833F3F4B6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4046436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B641193C-29B0-4266-8536-B41FF8C96F3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B2333F04-8AD6-43CE-8212-CF59F1F5E5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05475-3C15-4FDE-B07C-08E2D0B6B2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1796994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B6EBFB9-E499-4F6C-89C2-BFCC077A97D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91D52A7-208D-4B79-81D5-1141DE7D22E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DC092-AB3E-4E3E-8303-1B877CC0E1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8531185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36CAC83-9B68-4F3D-8672-218ABFD1A86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4616CA2-2650-44E5-BAAA-363C5C18581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82AE6-0C0D-4812-A646-87AAC63BA9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4007760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AA83CB3-2BFC-4F8F-8749-27E844AFA39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2FF64E8-E076-4564-A586-43995502D9C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7893F-3679-41E0-8B3F-D19A11EB43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731135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840F4AE-7E9B-4E21-B147-A2C681E8178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9C94C6F2-69AC-442C-8C97-3F942CF9284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1D56E-F8DC-44A0-A0B4-FEF8B6B033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8961984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44C38A2-437B-4BA6-91C7-C2E492E8F554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2628" y="770467"/>
            <a:ext cx="8086725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000" spc="-12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634" y="4198409"/>
            <a:ext cx="6921151" cy="164592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Date Placeholder 5">
            <a:extLst>
              <a:ext uri="{FF2B5EF4-FFF2-40B4-BE49-F238E27FC236}">
                <a16:creationId xmlns:a16="http://schemas.microsoft.com/office/drawing/2014/main" id="{979B388B-9EE5-4BC7-AD6C-44BA162F6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BA0EA-268F-4CD2-B925-7F5243F1ACCA}" type="datetime1">
              <a:rPr lang="en-US" altLang="en-US"/>
              <a:pPr>
                <a:defRPr/>
              </a:pPr>
              <a:t>3/4/20</a:t>
            </a:fld>
            <a:endParaRPr lang="en-US" altLang="en-US"/>
          </a:p>
        </p:txBody>
      </p:sp>
      <p:sp>
        <p:nvSpPr>
          <p:cNvPr id="6" name="Footer Placeholder 9">
            <a:extLst>
              <a:ext uri="{FF2B5EF4-FFF2-40B4-BE49-F238E27FC236}">
                <a16:creationId xmlns:a16="http://schemas.microsoft.com/office/drawing/2014/main" id="{9717E02D-8B5F-4AD0-85C1-A4CF8CEBB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0">
            <a:extLst>
              <a:ext uri="{FF2B5EF4-FFF2-40B4-BE49-F238E27FC236}">
                <a16:creationId xmlns:a16="http://schemas.microsoft.com/office/drawing/2014/main" id="{4F4E61C4-2AEB-422D-AE79-A4646D273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D43FA-AC4F-4D93-90F8-9BC3659167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50838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8637" y="712594"/>
            <a:ext cx="8086725" cy="2898708"/>
          </a:xfrm>
          <a:noFill/>
        </p:spPr>
        <p:txBody>
          <a:bodyPr anchor="b">
            <a:noAutofit/>
          </a:bodyPr>
          <a:lstStyle>
            <a:lvl1pPr algn="ctr">
              <a:lnSpc>
                <a:spcPct val="80000"/>
              </a:lnSpc>
              <a:defRPr sz="8000" spc="-12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8638" y="3897565"/>
            <a:ext cx="8086724" cy="164592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648D4B1B-E64C-439E-AF66-7B891141F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2311C-632F-4BB4-9E87-BA72DA82B02D}" type="datetime1">
              <a:rPr lang="en-US" altLang="en-US"/>
              <a:pPr>
                <a:defRPr/>
              </a:pPr>
              <a:t>3/4/20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E4732858-8FAF-45D9-8331-96688ACC8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6125690E-BBB6-45E6-B9F4-79DA455EA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746B4-ECBA-4C07-98E1-E2F1417878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38233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</p:spPr>
        <p:txBody>
          <a:bodyPr/>
          <a:lstStyle>
            <a:lvl1pPr marL="0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Content Placeholder 22"/>
          <p:cNvSpPr>
            <a:spLocks noGrp="1"/>
          </p:cNvSpPr>
          <p:nvPr>
            <p:ph sz="quarter" idx="11"/>
          </p:nvPr>
        </p:nvSpPr>
        <p:spPr>
          <a:xfrm>
            <a:off x="123825" y="1241652"/>
            <a:ext cx="8897938" cy="522446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096EBA56-5B81-4A61-9106-DF0217E0BE9F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DDE8F-7662-4C6A-85B6-78ACBA174802}" type="datetime1">
              <a:rPr lang="en-US" altLang="en-US"/>
              <a:pPr>
                <a:defRPr/>
              </a:pPr>
              <a:t>3/4/20</a:t>
            </a:fld>
            <a:endParaRPr lang="en-US" alt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D2AEBF35-E9A8-478F-99C6-75E85CF92BB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74FECE8A-1CB0-4EBC-B8DE-84673D3B44C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9E7D4-3611-4937-BE1B-D3C370BE2E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8629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508E948F-ED37-4068-9F16-9E67505D15B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1CF2122A-87FD-420E-AE10-3DB1CD85C91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6AAF50-49AA-4C46-84C3-9E6309E479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7880145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628" y="767419"/>
            <a:ext cx="8085582" cy="3355848"/>
          </a:xfrm>
          <a:solidFill>
            <a:schemeClr val="bg1"/>
          </a:solidFill>
        </p:spPr>
        <p:txBody>
          <a:bodyPr anchor="b"/>
          <a:lstStyle>
            <a:lvl1pPr>
              <a:lnSpc>
                <a:spcPct val="80000"/>
              </a:lnSpc>
              <a:defRPr sz="8000" b="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634" y="4187275"/>
            <a:ext cx="6919722" cy="1645920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7C5B8E-D03E-4B3E-917D-7F33FB8CF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3D09A-11EC-4AFB-AB4E-9B8020420D61}" type="datetime1">
              <a:rPr lang="en-US" altLang="en-US"/>
              <a:pPr>
                <a:defRPr/>
              </a:pPr>
              <a:t>3/4/20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04E7C2-B34A-48CF-B562-2AE4DC344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F87753D1-A104-490A-A041-87C59837D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D0722-E7A2-475C-B30E-2360816801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91230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8798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603" y="1208312"/>
            <a:ext cx="4271962" cy="505369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4094B4-85EE-40BC-B1D8-11E00C528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639F1-2164-4419-BFBB-EB15E7DE3EA4}" type="datetime1">
              <a:rPr lang="en-US" altLang="en-US"/>
              <a:pPr>
                <a:defRPr/>
              </a:pPr>
              <a:t>3/4/20</a:t>
            </a:fld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9F1C2C-C963-4737-AF13-0664FCC21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7B7BEF75-9E8B-4561-AD13-FF85E1197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BDBF9-7D7F-4D1F-8B6D-50EA2E51349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975495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798" y="1197209"/>
            <a:ext cx="4271962" cy="7234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8798" y="2029968"/>
            <a:ext cx="4271962" cy="423105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1603" y="1194345"/>
            <a:ext cx="4271962" cy="72237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1603" y="2025216"/>
            <a:ext cx="4271962" cy="4235809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C2F9A3AE-826B-4993-AC13-1F61F3D69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FDDCB-8C78-4D5C-B31F-FF70E30A14FD}" type="datetime1">
              <a:rPr lang="en-US" altLang="en-US"/>
              <a:pPr>
                <a:defRPr/>
              </a:pPr>
              <a:t>3/4/20</a:t>
            </a:fld>
            <a:endParaRPr lang="en-US" altLang="en-US"/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636DED45-40D3-4479-93D6-BF4F286C7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7">
            <a:extLst>
              <a:ext uri="{FF2B5EF4-FFF2-40B4-BE49-F238E27FC236}">
                <a16:creationId xmlns:a16="http://schemas.microsoft.com/office/drawing/2014/main" id="{3603335E-3B66-47CF-AD72-D2FD7A517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EF4A7-3448-4F5A-864E-6882FE1E69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212660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22EF5D8A-4B5F-41BE-9B62-89F3BE49A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FDE1A-99F8-4ACE-A05F-9FE7E4BB4313}" type="datetime1">
              <a:rPr lang="en-US" altLang="en-US"/>
              <a:pPr>
                <a:defRPr/>
              </a:pPr>
              <a:t>3/4/20</a:t>
            </a:fld>
            <a:endParaRPr lang="en-US" altLang="en-US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B01C2692-38FF-4D73-BC6C-E59D7A536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919D6FD7-D000-4055-B9E9-D2B26F524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A5672-5AEA-48C7-AAC6-71C12DD7FD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0163944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C31CD0CD-12A2-492D-A523-EEC3B19770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FA146-7174-4AD8-9EE1-4B5971CA97D2}" type="datetime1">
              <a:rPr lang="en-US" altLang="en-US"/>
              <a:pPr>
                <a:defRPr/>
              </a:pPr>
              <a:t>3/4/20</a:t>
            </a:fld>
            <a:endParaRPr lang="en-US" altLang="en-US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AB7CB910-1DC6-44D7-A8D4-E71CB6C93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C8B04BC9-0DD7-48B6-84E5-B1A584DB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99806-EB0A-4AD4-8A87-856377E02E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253935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5E10023-2D60-47D7-8147-7F3ADDA8312D}"/>
              </a:ext>
            </a:extLst>
          </p:cNvPr>
          <p:cNvSpPr/>
          <p:nvPr/>
        </p:nvSpPr>
        <p:spPr>
          <a:xfrm>
            <a:off x="5715000" y="0"/>
            <a:ext cx="3429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196053" y="542282"/>
            <a:ext cx="253746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36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762000"/>
            <a:ext cx="4572000" cy="457200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06987" y="2511813"/>
            <a:ext cx="254889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5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7">
            <a:extLst>
              <a:ext uri="{FF2B5EF4-FFF2-40B4-BE49-F238E27FC236}">
                <a16:creationId xmlns:a16="http://schemas.microsoft.com/office/drawing/2014/main" id="{A1092EEC-0FB1-4084-B5B3-C9C1C403F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43EDB-60B7-4152-A12C-AF8E921D573F}" type="datetime1">
              <a:rPr lang="en-US" altLang="en-US"/>
              <a:pPr>
                <a:defRPr/>
              </a:pPr>
              <a:t>3/4/20</a:t>
            </a:fld>
            <a:endParaRPr lang="en-US" altLang="en-US"/>
          </a:p>
        </p:txBody>
      </p:sp>
      <p:sp>
        <p:nvSpPr>
          <p:cNvPr id="7" name="Footer Placeholder 9">
            <a:extLst>
              <a:ext uri="{FF2B5EF4-FFF2-40B4-BE49-F238E27FC236}">
                <a16:creationId xmlns:a16="http://schemas.microsoft.com/office/drawing/2014/main" id="{F335429D-457F-47C4-AAC4-5BBF5F276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10">
            <a:extLst>
              <a:ext uri="{FF2B5EF4-FFF2-40B4-BE49-F238E27FC236}">
                <a16:creationId xmlns:a16="http://schemas.microsoft.com/office/drawing/2014/main" id="{5076365A-12B1-459A-843C-83851457D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E13A6-4C11-4E4B-86B7-B3712CD064C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313714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918" y="5418668"/>
            <a:ext cx="8085582" cy="613283"/>
          </a:xfrm>
        </p:spPr>
        <p:txBody>
          <a:bodyPr anchor="b"/>
          <a:lstStyle>
            <a:lvl1pPr>
              <a:lnSpc>
                <a:spcPct val="85000"/>
              </a:lnSpc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9144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rtlCol="0">
            <a:normAutofit/>
          </a:bodyPr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rgbClr val="4D4D4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7492" y="6031951"/>
            <a:ext cx="6922008" cy="411184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7">
            <a:extLst>
              <a:ext uri="{FF2B5EF4-FFF2-40B4-BE49-F238E27FC236}">
                <a16:creationId xmlns:a16="http://schemas.microsoft.com/office/drawing/2014/main" id="{3E436E4C-68BA-4FEB-8DD1-42A08BE3E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B2E64E0-91A6-4341-AF97-8B6659EF722D}" type="datetime1">
              <a:rPr lang="en-US" altLang="en-US"/>
              <a:pPr>
                <a:defRPr/>
              </a:pPr>
              <a:t>3/4/20</a:t>
            </a:fld>
            <a:endParaRPr lang="en-US" altLang="en-US"/>
          </a:p>
        </p:txBody>
      </p:sp>
      <p:sp>
        <p:nvSpPr>
          <p:cNvPr id="6" name="Footer Placeholder 8">
            <a:extLst>
              <a:ext uri="{FF2B5EF4-FFF2-40B4-BE49-F238E27FC236}">
                <a16:creationId xmlns:a16="http://schemas.microsoft.com/office/drawing/2014/main" id="{8DB4C92C-2A3A-440E-BC1E-C6EA75B97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prstClr val="white">
                    <a:alpha val="75000"/>
                  </a:prstClr>
                </a:solidFill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7AFFD7FF-3883-4F2F-9FE8-E66202A2D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07AB625-087C-44A6-884B-282C104845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07884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744BA656-8287-4B6E-B96D-0BA0D66B7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DFA8D-386D-4B76-AC2F-C38846359A91}" type="datetime1">
              <a:rPr lang="en-US" altLang="en-US"/>
              <a:pPr>
                <a:defRPr/>
              </a:pPr>
              <a:t>3/4/20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8B4398BE-FACD-4E07-BFB7-14F60FEFA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8AB54B01-9C9C-480E-B0FD-77E32BBEB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D5314-B7DF-40CC-94A6-D38A1A485C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666965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7963" y="695325"/>
            <a:ext cx="1971675" cy="4800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4" y="714376"/>
            <a:ext cx="5800725" cy="5400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D77AAA9F-55F9-4A67-ABDE-954011C22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48B7F-D296-4AFE-B67E-954AAF4A6903}" type="datetime1">
              <a:rPr lang="en-US" altLang="en-US"/>
              <a:pPr>
                <a:defRPr/>
              </a:pPr>
              <a:t>3/4/20</a:t>
            </a:fld>
            <a:endParaRPr lang="en-US" altLang="en-US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67A23857-23D0-49FC-B4EB-414C6F905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922B6A0F-53C0-46C5-AA33-DBA45366E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A8343-56FB-4F44-85B0-E596133E513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419314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2887A6D8-27C4-4F7D-BC68-BAEF54C7AA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B4EAFD9C-9B73-43F5-8DD5-B29532B0FBA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623E4A29-FD76-4532-956E-4428BC54FD0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CCA8D6D-AF6F-4D3A-B75B-BB85D74E543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977A0289-D7F4-45FF-B4EC-38DA1A50522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2238F6D-D67C-47B9-973E-B7F5B5AED77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A122E4E6-7814-4E6C-9975-50E2DF03DF0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527274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9F109693-0249-41A3-9F50-E65F9836864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FE7734D2-ACBB-46E0-A232-AD426BE910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E60853-3375-497B-B7D1-7DED7CCC438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5136353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476F1F3-02F5-46D0-86B8-9035A7E6158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0557C43-74E2-4B3D-9E53-3273A403918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222B8-A952-4B6E-A12E-5F9233E955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0031973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90757DE5-1858-4BE0-8C15-74439104814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7384826-E265-47AE-842B-7BDA8E643DF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3F670-EFAF-4C2B-9B2C-6E5B4E0839E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6425601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95E9C6DE-60F1-46F1-A45B-7F5E183EE60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689EB27-8AED-4432-9E4C-D7DDF89E8A2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5113B-5C81-4279-8687-1D0767A119C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9216759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240519E5-805C-4CDD-9117-49033E23269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8216340D-0194-4400-9473-09B51C5587E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5FC4E-DC0E-4C64-B4D3-F374FD1DB7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8181448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C742925A-422F-4321-BED7-E08A6435F2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1588CC15-0363-400E-B207-D866BFE37DA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B9F223-FEC0-4785-94BF-628C4A62583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7748726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904EBDDF-13FF-435C-A43C-982F9102007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37D7C21-8070-418F-91C1-38CFD3D3BFB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CF989-BF2C-41DA-BA24-78C68385E4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6093814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F04BB0B8-D828-4170-B741-67DA49DB419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42EAE54F-C426-4E51-A96C-BF2857FF50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9769CE-8A40-42C1-8195-0663047EAC9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1222451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D36DB2B1-9C7A-463D-A4E4-9FDA43A4080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079A31C8-6631-4A7F-B4F3-B7EF42FC549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F3399-43DB-4D00-837D-8319E3BB33B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6319294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5239A47-7DA0-4FDD-9A4D-701226F4018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6AADCF7-484B-4D83-A40D-8881B0C4722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901EC-97D8-4748-A135-D9E87114A1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1295019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291072EA-AD8A-474B-AE7F-EE3109CAC77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67D92CE-BF71-40F8-8DBE-E8AD2AC7BB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8314D-A68E-46F3-9982-741D8BF84F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7732080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8B93F1F3-721C-44A8-BBDC-BABA43CC76C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34026986-6952-48D0-93DE-0A5D45FCF40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79EF5C-C746-4084-8A0D-12DD977AB7F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9343468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>
            <a:extLst>
              <a:ext uri="{FF2B5EF4-FFF2-40B4-BE49-F238E27FC236}">
                <a16:creationId xmlns:a16="http://schemas.microsoft.com/office/drawing/2014/main" id="{25EF91E9-E30A-4E29-8A3A-601DF181FE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914400 h 1000"/>
              <a:gd name="T2" fmla="*/ 0 w 1000"/>
              <a:gd name="T3" fmla="*/ 0 h 1000"/>
              <a:gd name="T4" fmla="*/ 82296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A86E2EC9-F45F-4868-BB46-25449245503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206157A4-4087-4EA9-BFFA-C560D18C606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A59E415-2247-4CCE-80F0-F1C022E71A4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E2FB1802-4D0F-4107-B091-1421C6B36E9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12FC6637-E3B6-4946-B974-5036AB4EF43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17C709ED-1809-4508-81B1-66420EB31CB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8609121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A2742CB-113B-4EC7-AEA4-65C44D32492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4B3E3CE-A734-4ECC-A9B2-6C2E37A2471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6DB1E2-5C4D-43BA-9A27-498C4894506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2394992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C4CBF4C-7AA9-42D1-A152-33BCB2FBD01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E03310A-0F0C-4502-B00B-913692A6DB7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B4BCAF-EC0F-4418-A74A-F854FA855E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5640689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D9C446-35A7-4333-AC11-3823BEA1D02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0CA9589-32E6-493C-8F38-8CA6AD12012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11BA4-4ECA-40CD-88F7-6F1731725A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9929128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AD1540CB-3BEC-419F-8AAE-5DBEFA024D0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621099A1-88E8-4C36-A8DD-28A45DFCA64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42AA1-71E7-4692-95BA-C075EA0F3B7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1977572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FF4E392C-4E5D-4951-91CC-48C40A87810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E9EAD829-6014-48DC-84C7-0BE0607E7FF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62FD97-4012-4256-BF19-5355C0446F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8425582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04BEFC0A-46C6-44DE-BF47-28D44E6C781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932A6C0D-91F6-40FD-88E8-1C3DDCB8D4D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7A91B-A9A9-4391-8F28-B2E590DD58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7777261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EC23308-AEEB-44EE-803E-EDD38D3E244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761A25F-F7C7-4E9B-84EA-AD7EDF9EC22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3CA87-2F3E-4462-AC7F-63534264B2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0110084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3F02D08-D72E-4A5F-96DF-A249ED8AB13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1A63210-7864-45A1-A393-F999C7DCF3A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1CF878-12F1-49B7-82AD-C139EF52FB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8522417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755AFCBA-9BB6-46C3-8012-28507B216E5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2EB1A8B2-F0B2-4447-B1A9-D0FE95C08E7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E50F2C-4517-486A-818B-FCF49E2AD6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207308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75BCD08E-B313-4295-A258-151D0B05035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2BB9CE3F-0359-403B-8352-6E11FDE578C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E64830-CC28-4849-8159-ACD7D046E8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4821984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1A0E6504-3B5B-4F5A-90B1-80BACDD446D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0EFBA7C-5D81-452B-B560-4E62E27E28E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DE33D5-8EB6-4778-A128-C051EF5E59D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4599314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5FE02924-45E4-4918-B3FF-0E6F083B60C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42999D21-D060-4ECD-B7AA-F34F85C076F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20971E6D-01B7-4BE5-AAAD-05391CABBD3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C9D9E6-C28D-4F8C-A986-79B2143B8E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509744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51600EBE-B4B1-4995-BD15-BE0F82F74E6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0DC8029-7ABF-4A58-A2A3-F35CAAF5B59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207CB-BDD6-488D-A331-B64B83D4EA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0908853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004DDAF3-9579-47B7-B9A2-FC337442092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3FD3299B-E937-486A-9662-F14DF5A859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72879D-C080-47A0-A964-A97D252BA8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1282405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FB26F74-8F47-4420-A1AC-0C32AD401D4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37DDFA1D-2D56-4966-959E-C688330707E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ED47E-278E-4E7E-B460-614D702676D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1110280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DBEC1E06-769C-4EFA-B7D0-24C5AF43B6B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10C2394F-DD4D-4034-8B3A-33F62E82FAD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FF72E9-663F-40D2-9E69-C73ABB695A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4815095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DD8AFF11-5DF3-4560-876D-1260AC1E381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A4BB40DA-B67C-4E1D-9AC7-A70342B8A1F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E088F1-B3FE-40CE-B08D-FD7FDD1250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7430327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4E12B0A5-89CC-43F0-ACC7-202BB1DCEEE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B8300DFC-5EB2-411A-8306-31085C95C04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F49767-4D97-4666-A73C-F52DFBBE03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6905507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7D37FC07-A6CA-4CC5-A004-03DEBE765F5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99FB6611-311F-4D4A-87D2-3EFF4492F32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B6BA9-94CE-490D-AE7E-16B1D500E1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2157887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4568D17-F63F-4293-8371-DA6AEC04D1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C074389A-25F3-467C-BADC-53877CE66DA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681093-0685-4F42-AC6D-B237153519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897363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13D42EDF-70BC-45DE-99FB-D1DC5BB4245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70F3C65-A142-41EB-A3AE-008CC705051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5AE56-10B6-4E9B-AF09-C36EF1DA3FA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2069140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CA85752-F5FC-452C-BCA1-377DF87B9CE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F96E9542-04A0-4428-ADE3-0398352E904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950137-A22C-447C-899D-4C78771FF0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5271223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FC434729-4F74-4A56-AD48-D5604865665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079280C-E432-4D50-AEFD-6BA2CCFEF9D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9995E9-DAE5-447C-8A48-25403725AA3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011767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47F8AE3-2497-4FC3-8986-6F23C222140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5E00BB40-D489-43E6-A666-3D654B6EA20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47778E-6B36-4E62-B6BC-050BA521CD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8025151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afari.png">
            <a:extLst>
              <a:ext uri="{FF2B5EF4-FFF2-40B4-BE49-F238E27FC236}">
                <a16:creationId xmlns:a16="http://schemas.microsoft.com/office/drawing/2014/main" id="{8BF136DB-BBD4-4C7B-A8A2-98A3516020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411913"/>
            <a:ext cx="10255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C4ED3E9-9A8F-4A8C-9B60-B7AB55EF2C7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EB66E7C9-2BD3-4C65-8EB7-E45688FA398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A62D1695-0483-4129-8DD6-FA26C955B6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789584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8F0C09A6-627D-4021-B7B7-F79AC5CB312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4C31EB10-E920-4C85-8B95-3D0C4BE0A88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D56B5F7F-5102-47D9-A828-613CB31D95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880041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694F944A-D680-4E84-8B16-2B25B39AE8C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DF0C4DE2-683A-4AA2-9234-ADBD5B3E55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555D25A1-161A-468F-9D27-91E14E7EB8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643901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C7498BBC-ADAC-4076-97EB-07F5B53D7DD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6FEA0EE7-41F7-4169-A409-DC686D06269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DB0F07FC-5D87-4D4C-B23A-0120074409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862307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861F31CA-30FD-420A-9FAD-225B947B09CB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90BCD6CB-3E50-4A94-8A94-B977869A1B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34F206CC-0712-4007-B62A-DD0BE2FB4F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932618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029">
            <a:extLst>
              <a:ext uri="{FF2B5EF4-FFF2-40B4-BE49-F238E27FC236}">
                <a16:creationId xmlns:a16="http://schemas.microsoft.com/office/drawing/2014/main" id="{3DEE6607-2E52-46E1-B05B-EF5E8925C49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0">
            <a:extLst>
              <a:ext uri="{FF2B5EF4-FFF2-40B4-BE49-F238E27FC236}">
                <a16:creationId xmlns:a16="http://schemas.microsoft.com/office/drawing/2014/main" id="{41712796-5DF8-4D8B-BBB0-C73B34063A0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560F2A62-5BE9-4C28-89D6-67DBC6CD4B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089407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9">
            <a:extLst>
              <a:ext uri="{FF2B5EF4-FFF2-40B4-BE49-F238E27FC236}">
                <a16:creationId xmlns:a16="http://schemas.microsoft.com/office/drawing/2014/main" id="{EC4511D9-98FB-49BC-AC1D-042C9E34C25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0">
            <a:extLst>
              <a:ext uri="{FF2B5EF4-FFF2-40B4-BE49-F238E27FC236}">
                <a16:creationId xmlns:a16="http://schemas.microsoft.com/office/drawing/2014/main" id="{1ED43D1F-5203-42C8-A7C0-CB64D5178BC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FC495686-C1C6-4A83-9844-3025D2A0D7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164055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8DD3EF48-208E-4BEB-914A-672A2E1164E1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00DE9B3-D11D-490F-B930-15FDED4C7DE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E1721-0AB3-4070-A572-4A260012E1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5644032"/>
      </p:ext>
    </p:extLst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251814E5-9FF2-42D0-B39F-B9862FCDD6F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86FE0CD-7445-41D9-8C1F-E71E1D34A1A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8F020C18-BA29-4579-862E-1E3D9EB8B9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729784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A591113D-84DC-423A-B8E0-B4C9264DAAC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A6ADEC53-FE79-44DD-B3E8-72201684CDC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805F4F00-4AE8-48F6-A57A-7F70533D76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616198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E1E1E595-BC9D-4CC5-AD56-B5672E6A986C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6BE2CAD7-C731-4750-8D10-140F75F7B64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AAEEA200-7199-4F38-A59D-98F723B4CA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698177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A64BC054-B0A2-4F18-8943-6DC3544EC85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9BDF1D5-5A68-46DC-96F7-CF99B252999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9F037E4D-B80D-4EA9-829E-176A18FBD0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614297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371600"/>
            <a:ext cx="8610600" cy="4876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A839CD2-89E2-4B17-811B-DDAC9A1F751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C9AB8F82-5092-4CE8-A219-17FEEB113E7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fld id="{97E99458-247C-4297-A747-B759FA0522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423293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>
            <a:extLst>
              <a:ext uri="{FF2B5EF4-FFF2-40B4-BE49-F238E27FC236}">
                <a16:creationId xmlns:a16="http://schemas.microsoft.com/office/drawing/2014/main" id="{AD78F4E3-BB1B-4BCD-8DA2-5440DC599F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123950"/>
            <a:ext cx="82296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>
            <a:extLst>
              <a:ext uri="{FF2B5EF4-FFF2-40B4-BE49-F238E27FC236}">
                <a16:creationId xmlns:a16="http://schemas.microsoft.com/office/drawing/2014/main" id="{1E64F9C0-E1F3-433F-87BE-95DA61AF9D19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337185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D3C5BFEE-0C45-407B-A760-2FD61EF7902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686800" y="2457450"/>
            <a:ext cx="0" cy="9144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1752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8B7940BC-C605-4C65-8D8C-287E9EB829A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68933335-BAE0-452F-B340-F0DCCCFCEFC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BCABCEDE-15B1-409A-9163-85E6F2AA304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EA50C7A2-41DA-4020-899D-213E6DB6D8C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3455293"/>
      </p:ext>
    </p:extLst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4106473D-3728-4354-8846-80EF46DF8CC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164B75E9-312D-4294-8225-D7DA4BA74E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70966882-3CDB-42A2-80DB-64BAFA5229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930524"/>
      </p:ext>
    </p:extLst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029">
            <a:extLst>
              <a:ext uri="{FF2B5EF4-FFF2-40B4-BE49-F238E27FC236}">
                <a16:creationId xmlns:a16="http://schemas.microsoft.com/office/drawing/2014/main" id="{B2EDCEEE-74A9-4FF2-9FFD-45B2895C13D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1030">
            <a:extLst>
              <a:ext uri="{FF2B5EF4-FFF2-40B4-BE49-F238E27FC236}">
                <a16:creationId xmlns:a16="http://schemas.microsoft.com/office/drawing/2014/main" id="{01F71686-462E-4D6A-9C36-CDF8D349A64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0F1FB1F-B896-4AA6-A031-40DEF3A14E6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6913001"/>
      </p:ext>
    </p:extLst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029">
            <a:extLst>
              <a:ext uri="{FF2B5EF4-FFF2-40B4-BE49-F238E27FC236}">
                <a16:creationId xmlns:a16="http://schemas.microsoft.com/office/drawing/2014/main" id="{E492A5E8-A078-44A8-8769-DB86362E200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1030">
            <a:extLst>
              <a:ext uri="{FF2B5EF4-FFF2-40B4-BE49-F238E27FC236}">
                <a16:creationId xmlns:a16="http://schemas.microsoft.com/office/drawing/2014/main" id="{7E72FB99-3AD6-42A1-B01A-D145D691047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B5B05BB8-97F4-4B45-89D5-475C00F499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3875253"/>
      </p:ext>
    </p:extLst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029">
            <a:extLst>
              <a:ext uri="{FF2B5EF4-FFF2-40B4-BE49-F238E27FC236}">
                <a16:creationId xmlns:a16="http://schemas.microsoft.com/office/drawing/2014/main" id="{E957A6FD-433A-4F54-B555-E68AA2C49CB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1030">
            <a:extLst>
              <a:ext uri="{FF2B5EF4-FFF2-40B4-BE49-F238E27FC236}">
                <a16:creationId xmlns:a16="http://schemas.microsoft.com/office/drawing/2014/main" id="{40905DF1-2118-4603-B279-E2814E53D09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A68795AF-2E9F-435B-9508-B4298DE64A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353511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3.xml"/><Relationship Id="rId3" Type="http://schemas.openxmlformats.org/officeDocument/2006/relationships/slideLayout" Target="../slideLayouts/slideLayout108.xml"/><Relationship Id="rId7" Type="http://schemas.openxmlformats.org/officeDocument/2006/relationships/slideLayout" Target="../slideLayouts/slideLayout112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7.xml"/><Relationship Id="rId1" Type="http://schemas.openxmlformats.org/officeDocument/2006/relationships/slideLayout" Target="../slideLayouts/slideLayout106.xml"/><Relationship Id="rId6" Type="http://schemas.openxmlformats.org/officeDocument/2006/relationships/slideLayout" Target="../slideLayouts/slideLayout111.xml"/><Relationship Id="rId11" Type="http://schemas.openxmlformats.org/officeDocument/2006/relationships/slideLayout" Target="../slideLayouts/slideLayout116.xml"/><Relationship Id="rId5" Type="http://schemas.openxmlformats.org/officeDocument/2006/relationships/slideLayout" Target="../slideLayouts/slideLayout110.xml"/><Relationship Id="rId10" Type="http://schemas.openxmlformats.org/officeDocument/2006/relationships/slideLayout" Target="../slideLayouts/slideLayout115.xml"/><Relationship Id="rId4" Type="http://schemas.openxmlformats.org/officeDocument/2006/relationships/slideLayout" Target="../slideLayouts/slideLayout109.xml"/><Relationship Id="rId9" Type="http://schemas.openxmlformats.org/officeDocument/2006/relationships/slideLayout" Target="../slideLayouts/slideLayout114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11" Type="http://schemas.openxmlformats.org/officeDocument/2006/relationships/slideLayout" Target="../slideLayouts/slideLayout127.xml"/><Relationship Id="rId5" Type="http://schemas.openxmlformats.org/officeDocument/2006/relationships/slideLayout" Target="../slideLayouts/slideLayout121.xml"/><Relationship Id="rId10" Type="http://schemas.openxmlformats.org/officeDocument/2006/relationships/slideLayout" Target="../slideLayouts/slideLayout126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30.xml"/><Relationship Id="rId7" Type="http://schemas.openxmlformats.org/officeDocument/2006/relationships/slideLayout" Target="../slideLayouts/slideLayout134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9.xml"/><Relationship Id="rId1" Type="http://schemas.openxmlformats.org/officeDocument/2006/relationships/slideLayout" Target="../slideLayouts/slideLayout128.xml"/><Relationship Id="rId6" Type="http://schemas.openxmlformats.org/officeDocument/2006/relationships/slideLayout" Target="../slideLayouts/slideLayout133.xml"/><Relationship Id="rId11" Type="http://schemas.openxmlformats.org/officeDocument/2006/relationships/slideLayout" Target="../slideLayouts/slideLayout138.xml"/><Relationship Id="rId5" Type="http://schemas.openxmlformats.org/officeDocument/2006/relationships/slideLayout" Target="../slideLayouts/slideLayout132.xml"/><Relationship Id="rId10" Type="http://schemas.openxmlformats.org/officeDocument/2006/relationships/slideLayout" Target="../slideLayouts/slideLayout137.xml"/><Relationship Id="rId4" Type="http://schemas.openxmlformats.org/officeDocument/2006/relationships/slideLayout" Target="../slideLayouts/slideLayout131.xml"/><Relationship Id="rId9" Type="http://schemas.openxmlformats.org/officeDocument/2006/relationships/slideLayout" Target="../slideLayouts/slideLayout13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1.xml"/><Relationship Id="rId7" Type="http://schemas.openxmlformats.org/officeDocument/2006/relationships/slideLayout" Target="../slideLayouts/slideLayout145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40.xml"/><Relationship Id="rId1" Type="http://schemas.openxmlformats.org/officeDocument/2006/relationships/slideLayout" Target="../slideLayouts/slideLayout139.xml"/><Relationship Id="rId6" Type="http://schemas.openxmlformats.org/officeDocument/2006/relationships/slideLayout" Target="../slideLayouts/slideLayout144.xml"/><Relationship Id="rId11" Type="http://schemas.openxmlformats.org/officeDocument/2006/relationships/slideLayout" Target="../slideLayouts/slideLayout149.xml"/><Relationship Id="rId5" Type="http://schemas.openxmlformats.org/officeDocument/2006/relationships/slideLayout" Target="../slideLayouts/slideLayout143.xml"/><Relationship Id="rId10" Type="http://schemas.openxmlformats.org/officeDocument/2006/relationships/slideLayout" Target="../slideLayouts/slideLayout148.xml"/><Relationship Id="rId4" Type="http://schemas.openxmlformats.org/officeDocument/2006/relationships/slideLayout" Target="../slideLayouts/slideLayout142.xml"/><Relationship Id="rId9" Type="http://schemas.openxmlformats.org/officeDocument/2006/relationships/slideLayout" Target="../slideLayouts/slideLayout147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7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2.xml"/><Relationship Id="rId7" Type="http://schemas.openxmlformats.org/officeDocument/2006/relationships/slideLayout" Target="../slideLayouts/slideLayout156.xml"/><Relationship Id="rId12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1.xml"/><Relationship Id="rId1" Type="http://schemas.openxmlformats.org/officeDocument/2006/relationships/slideLayout" Target="../slideLayouts/slideLayout150.xml"/><Relationship Id="rId6" Type="http://schemas.openxmlformats.org/officeDocument/2006/relationships/slideLayout" Target="../slideLayouts/slideLayout155.xml"/><Relationship Id="rId11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54.xml"/><Relationship Id="rId10" Type="http://schemas.openxmlformats.org/officeDocument/2006/relationships/slideLayout" Target="../slideLayouts/slideLayout159.xml"/><Relationship Id="rId4" Type="http://schemas.openxmlformats.org/officeDocument/2006/relationships/slideLayout" Target="../slideLayouts/slideLayout153.xml"/><Relationship Id="rId9" Type="http://schemas.openxmlformats.org/officeDocument/2006/relationships/slideLayout" Target="../slideLayouts/slideLayout15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slideLayout" Target="../slideLayouts/slideLayout82.xml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Relationship Id="rId1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Relationship Id="rId14" Type="http://schemas.openxmlformats.org/officeDocument/2006/relationships/image" Target="../media/image1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2.xml"/><Relationship Id="rId3" Type="http://schemas.openxmlformats.org/officeDocument/2006/relationships/slideLayout" Target="../slideLayouts/slideLayout97.xml"/><Relationship Id="rId7" Type="http://schemas.openxmlformats.org/officeDocument/2006/relationships/slideLayout" Target="../slideLayouts/slideLayout101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6.xml"/><Relationship Id="rId1" Type="http://schemas.openxmlformats.org/officeDocument/2006/relationships/slideLayout" Target="../slideLayouts/slideLayout95.xml"/><Relationship Id="rId6" Type="http://schemas.openxmlformats.org/officeDocument/2006/relationships/slideLayout" Target="../slideLayouts/slideLayout100.xml"/><Relationship Id="rId11" Type="http://schemas.openxmlformats.org/officeDocument/2006/relationships/slideLayout" Target="../slideLayouts/slideLayout105.xml"/><Relationship Id="rId5" Type="http://schemas.openxmlformats.org/officeDocument/2006/relationships/slideLayout" Target="../slideLayouts/slideLayout99.xml"/><Relationship Id="rId10" Type="http://schemas.openxmlformats.org/officeDocument/2006/relationships/slideLayout" Target="../slideLayouts/slideLayout104.xml"/><Relationship Id="rId4" Type="http://schemas.openxmlformats.org/officeDocument/2006/relationships/slideLayout" Target="../slideLayouts/slideLayout98.xml"/><Relationship Id="rId9" Type="http://schemas.openxmlformats.org/officeDocument/2006/relationships/slideLayout" Target="../slideLayouts/slideLayout10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46C694A2-54AD-4FF4-B2F2-81DC9923BC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67170251-7E76-4FFB-A952-1B83F887B1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4894F77-4824-1C4D-B980-C0F4BA1A550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57C535B2-C077-3C46-A187-4CBEF0169A1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A1792FE-B979-4B8F-8C52-F1BB9B0ADA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2C65365F-97EB-416E-A484-DA52A7C341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E86820B6-8C54-40C0-B059-C65ADA4BF7C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02" r:id="rId1"/>
    <p:sldLayoutId id="2147485259" r:id="rId2"/>
    <p:sldLayoutId id="2147485260" r:id="rId3"/>
    <p:sldLayoutId id="2147485261" r:id="rId4"/>
    <p:sldLayoutId id="2147485262" r:id="rId5"/>
    <p:sldLayoutId id="2147485263" r:id="rId6"/>
    <p:sldLayoutId id="2147485264" r:id="rId7"/>
    <p:sldLayoutId id="2147485265" r:id="rId8"/>
    <p:sldLayoutId id="2147485266" r:id="rId9"/>
    <p:sldLayoutId id="2147485267" r:id="rId10"/>
    <p:sldLayoutId id="2147485268" r:id="rId11"/>
    <p:sldLayoutId id="2147485269" r:id="rId12"/>
    <p:sldLayoutId id="2147485581" r:id="rId13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1026">
            <a:extLst>
              <a:ext uri="{FF2B5EF4-FFF2-40B4-BE49-F238E27FC236}">
                <a16:creationId xmlns:a16="http://schemas.microsoft.com/office/drawing/2014/main" id="{F98AD535-8152-924E-99FA-19353090BB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44387" name="Rectangle 1027">
            <a:extLst>
              <a:ext uri="{FF2B5EF4-FFF2-40B4-BE49-F238E27FC236}">
                <a16:creationId xmlns:a16="http://schemas.microsoft.com/office/drawing/2014/main" id="{9FCBF52E-CAB0-D64A-9D75-52CA79E470F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8BB64C7-BC04-0845-BB89-18968FA3BBF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E8E5E69A-B874-2D4E-B0E7-BFD5A274869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6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714183B8-1739-904D-B082-0E0EA2D1C07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44390" name="Line 1032">
            <a:extLst>
              <a:ext uri="{FF2B5EF4-FFF2-40B4-BE49-F238E27FC236}">
                <a16:creationId xmlns:a16="http://schemas.microsoft.com/office/drawing/2014/main" id="{24E9122A-CADE-7A45-998E-ECA88F46B13F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4391" name="Line 1033">
            <a:extLst>
              <a:ext uri="{FF2B5EF4-FFF2-40B4-BE49-F238E27FC236}">
                <a16:creationId xmlns:a16="http://schemas.microsoft.com/office/drawing/2014/main" id="{08E24FD8-CF51-1643-8D38-33809893AEE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281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377" r:id="rId1"/>
    <p:sldLayoutId id="2147485378" r:id="rId2"/>
    <p:sldLayoutId id="2147485379" r:id="rId3"/>
    <p:sldLayoutId id="2147485380" r:id="rId4"/>
    <p:sldLayoutId id="2147485381" r:id="rId5"/>
    <p:sldLayoutId id="2147485382" r:id="rId6"/>
    <p:sldLayoutId id="2147485383" r:id="rId7"/>
    <p:sldLayoutId id="2147485384" r:id="rId8"/>
    <p:sldLayoutId id="2147485385" r:id="rId9"/>
    <p:sldLayoutId id="2147485386" r:id="rId10"/>
    <p:sldLayoutId id="2147485387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1026">
            <a:extLst>
              <a:ext uri="{FF2B5EF4-FFF2-40B4-BE49-F238E27FC236}">
                <a16:creationId xmlns:a16="http://schemas.microsoft.com/office/drawing/2014/main" id="{3135AEEB-38CE-0E4E-BAE1-22388987094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78851" name="Rectangle 1027">
            <a:extLst>
              <a:ext uri="{FF2B5EF4-FFF2-40B4-BE49-F238E27FC236}">
                <a16:creationId xmlns:a16="http://schemas.microsoft.com/office/drawing/2014/main" id="{6616D9E3-AE7D-5348-8E30-363BDCF2EDC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E67F364-CA76-BE48-AC17-287423C9448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AE1A2D04-524E-7B4B-B613-E5F9A4C89A6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latin typeface="Garamond" pitchFamily="18" charset="0"/>
              </a:defRPr>
            </a:lvl1pPr>
          </a:lstStyle>
          <a:p>
            <a:pPr>
              <a:defRPr/>
            </a:pPr>
            <a:fld id="{472007ED-F662-FF41-8075-B23FB15CCE9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8854" name="Line 1032">
            <a:extLst>
              <a:ext uri="{FF2B5EF4-FFF2-40B4-BE49-F238E27FC236}">
                <a16:creationId xmlns:a16="http://schemas.microsoft.com/office/drawing/2014/main" id="{EF4903F2-36AA-2C43-AE44-07A7AAFC7AF5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8855" name="Line 1033">
            <a:extLst>
              <a:ext uri="{FF2B5EF4-FFF2-40B4-BE49-F238E27FC236}">
                <a16:creationId xmlns:a16="http://schemas.microsoft.com/office/drawing/2014/main" id="{E379FADA-762A-B44F-B320-C25DC3975CD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78856" name="Picture 7" descr="safari.png">
            <a:extLst>
              <a:ext uri="{FF2B5EF4-FFF2-40B4-BE49-F238E27FC236}">
                <a16:creationId xmlns:a16="http://schemas.microsoft.com/office/drawing/2014/main" id="{4E5EC37A-B72A-0649-A2DD-8ECE0C7B768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7222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415" r:id="rId1"/>
    <p:sldLayoutId id="2147485416" r:id="rId2"/>
    <p:sldLayoutId id="2147485417" r:id="rId3"/>
    <p:sldLayoutId id="2147485418" r:id="rId4"/>
    <p:sldLayoutId id="2147485419" r:id="rId5"/>
    <p:sldLayoutId id="2147485420" r:id="rId6"/>
    <p:sldLayoutId id="2147485421" r:id="rId7"/>
    <p:sldLayoutId id="2147485422" r:id="rId8"/>
    <p:sldLayoutId id="2147485423" r:id="rId9"/>
    <p:sldLayoutId id="2147485424" r:id="rId10"/>
    <p:sldLayoutId id="2147485425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1026">
            <a:extLst>
              <a:ext uri="{FF2B5EF4-FFF2-40B4-BE49-F238E27FC236}">
                <a16:creationId xmlns:a16="http://schemas.microsoft.com/office/drawing/2014/main" id="{9B531495-08CA-AD42-BE68-5054BA66D3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49859" name="Rectangle 1027">
            <a:extLst>
              <a:ext uri="{FF2B5EF4-FFF2-40B4-BE49-F238E27FC236}">
                <a16:creationId xmlns:a16="http://schemas.microsoft.com/office/drawing/2014/main" id="{C47FDF7A-45F6-8741-BD8C-A03CA76F6BF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6D1095C-EAEB-C44A-855F-3802B912145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8131E147-01D2-E54B-A83B-5F367EF1410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latin typeface="Garamond" pitchFamily="18" charset="0"/>
              </a:defRPr>
            </a:lvl1pPr>
          </a:lstStyle>
          <a:p>
            <a:pPr>
              <a:defRPr/>
            </a:pPr>
            <a:fld id="{C84789FF-BFD8-8B4E-B281-02AF34E6FD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49862" name="Line 1032">
            <a:extLst>
              <a:ext uri="{FF2B5EF4-FFF2-40B4-BE49-F238E27FC236}">
                <a16:creationId xmlns:a16="http://schemas.microsoft.com/office/drawing/2014/main" id="{6BC2560F-E80A-A74B-8450-49BC8EF4F5CF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9863" name="Line 1033">
            <a:extLst>
              <a:ext uri="{FF2B5EF4-FFF2-40B4-BE49-F238E27FC236}">
                <a16:creationId xmlns:a16="http://schemas.microsoft.com/office/drawing/2014/main" id="{33BDE1BA-CDE3-594C-B9E1-7F8D71FE4FA8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49864" name="Picture 7" descr="safari.png">
            <a:extLst>
              <a:ext uri="{FF2B5EF4-FFF2-40B4-BE49-F238E27FC236}">
                <a16:creationId xmlns:a16="http://schemas.microsoft.com/office/drawing/2014/main" id="{F93562FE-4097-4849-BA7C-FC968AE34F0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0607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19" r:id="rId1"/>
    <p:sldLayoutId id="2147485520" r:id="rId2"/>
    <p:sldLayoutId id="2147485521" r:id="rId3"/>
    <p:sldLayoutId id="2147485522" r:id="rId4"/>
    <p:sldLayoutId id="2147485523" r:id="rId5"/>
    <p:sldLayoutId id="2147485524" r:id="rId6"/>
    <p:sldLayoutId id="2147485525" r:id="rId7"/>
    <p:sldLayoutId id="2147485526" r:id="rId8"/>
    <p:sldLayoutId id="2147485527" r:id="rId9"/>
    <p:sldLayoutId id="2147485528" r:id="rId10"/>
    <p:sldLayoutId id="2147485529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Garamond" pitchFamily="18" charset="0"/>
              </a:defRPr>
            </a:lvl1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58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600">
                <a:latin typeface="Garamond" pitchFamily="18" charset="0"/>
              </a:defRPr>
            </a:lvl1pPr>
          </a:lstStyle>
          <a:p>
            <a:fld id="{6F400BD0-49BF-48FC-8114-37C1D4F5AB3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0360" name="Line 1032"/>
          <p:cNvSpPr>
            <a:spLocks noChangeShapeType="1"/>
          </p:cNvSpPr>
          <p:nvPr/>
        </p:nvSpPr>
        <p:spPr bwMode="auto">
          <a:xfrm>
            <a:off x="228600" y="638132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00361" name="Line 1033"/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Tahoma"/>
            </a:endParaRPr>
          </a:p>
        </p:txBody>
      </p:sp>
      <p:pic>
        <p:nvPicPr>
          <p:cNvPr id="8" name="Picture 7" descr="safari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79512" y="6453336"/>
            <a:ext cx="1080120" cy="312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817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57" r:id="rId1"/>
    <p:sldLayoutId id="2147485558" r:id="rId2"/>
    <p:sldLayoutId id="2147485559" r:id="rId3"/>
    <p:sldLayoutId id="2147485560" r:id="rId4"/>
    <p:sldLayoutId id="2147485561" r:id="rId5"/>
    <p:sldLayoutId id="2147485562" r:id="rId6"/>
    <p:sldLayoutId id="2147485563" r:id="rId7"/>
    <p:sldLayoutId id="2147485564" r:id="rId8"/>
    <p:sldLayoutId id="2147485565" r:id="rId9"/>
    <p:sldLayoutId id="2147485566" r:id="rId10"/>
    <p:sldLayoutId id="2147485567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26">
            <a:extLst>
              <a:ext uri="{FF2B5EF4-FFF2-40B4-BE49-F238E27FC236}">
                <a16:creationId xmlns:a16="http://schemas.microsoft.com/office/drawing/2014/main" id="{228F25FD-DF31-3547-86C0-DC7B68A5EDD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1027">
            <a:extLst>
              <a:ext uri="{FF2B5EF4-FFF2-40B4-BE49-F238E27FC236}">
                <a16:creationId xmlns:a16="http://schemas.microsoft.com/office/drawing/2014/main" id="{C642EC46-1305-734D-A022-8F441A0DC43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98525"/>
            <a:ext cx="8610600" cy="523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4894F77-4824-1C4D-B980-C0F4BA1A550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57C535B2-C077-3C46-A187-4CBEF0169A1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77038" y="631825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 smtClean="0">
                <a:solidFill>
                  <a:srgbClr val="000000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E77E9D96-51B4-6D44-AFF7-5DDA60969F4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Line 1032">
            <a:extLst>
              <a:ext uri="{FF2B5EF4-FFF2-40B4-BE49-F238E27FC236}">
                <a16:creationId xmlns:a16="http://schemas.microsoft.com/office/drawing/2014/main" id="{95A4BB5E-0C01-7744-9138-11D511BB3C7D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81763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1" name="Line 1033">
            <a:extLst>
              <a:ext uri="{FF2B5EF4-FFF2-40B4-BE49-F238E27FC236}">
                <a16:creationId xmlns:a16="http://schemas.microsoft.com/office/drawing/2014/main" id="{75009779-0FF3-C249-8BA4-23BB1B61B1ED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898525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425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83" r:id="rId1"/>
    <p:sldLayoutId id="2147485584" r:id="rId2"/>
    <p:sldLayoutId id="2147485585" r:id="rId3"/>
    <p:sldLayoutId id="2147485586" r:id="rId4"/>
    <p:sldLayoutId id="2147485587" r:id="rId5"/>
    <p:sldLayoutId id="2147485588" r:id="rId6"/>
    <p:sldLayoutId id="2147485589" r:id="rId7"/>
    <p:sldLayoutId id="2147485590" r:id="rId8"/>
    <p:sldLayoutId id="2147485591" r:id="rId9"/>
    <p:sldLayoutId id="2147485592" r:id="rId10"/>
    <p:sldLayoutId id="2147485593" r:id="rId11"/>
    <p:sldLayoutId id="2147485594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026">
            <a:extLst>
              <a:ext uri="{FF2B5EF4-FFF2-40B4-BE49-F238E27FC236}">
                <a16:creationId xmlns:a16="http://schemas.microsoft.com/office/drawing/2014/main" id="{4100DFBF-1FEE-4ACB-900C-42CD990BE5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Rectangle 1027">
            <a:extLst>
              <a:ext uri="{FF2B5EF4-FFF2-40B4-BE49-F238E27FC236}">
                <a16:creationId xmlns:a16="http://schemas.microsoft.com/office/drawing/2014/main" id="{7B86C5D9-AB13-4DED-A44A-D17CB1C1FDF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84474C4-284F-9440-A98C-FA4AB90F76F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653E7E89-9F9B-F740-A030-C38912ADA09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6A6BA0A0-A7BE-4DC4-A1D2-67560873BDC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054" name="Line 1032">
            <a:extLst>
              <a:ext uri="{FF2B5EF4-FFF2-40B4-BE49-F238E27FC236}">
                <a16:creationId xmlns:a16="http://schemas.microsoft.com/office/drawing/2014/main" id="{B2BA4185-DAF2-4408-906B-C503302DE471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5" name="Line 1033">
            <a:extLst>
              <a:ext uri="{FF2B5EF4-FFF2-40B4-BE49-F238E27FC236}">
                <a16:creationId xmlns:a16="http://schemas.microsoft.com/office/drawing/2014/main" id="{BFB13A2A-7836-4554-BA73-7213A39EA28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056" name="Picture 7" descr="safari.png">
            <a:extLst>
              <a:ext uri="{FF2B5EF4-FFF2-40B4-BE49-F238E27FC236}">
                <a16:creationId xmlns:a16="http://schemas.microsoft.com/office/drawing/2014/main" id="{1177FD16-61A1-4390-9ECA-67D35227FBA3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3" r:id="rId1"/>
    <p:sldLayoutId id="2147485270" r:id="rId2"/>
    <p:sldLayoutId id="2147485271" r:id="rId3"/>
    <p:sldLayoutId id="2147485272" r:id="rId4"/>
    <p:sldLayoutId id="2147485273" r:id="rId5"/>
    <p:sldLayoutId id="2147485274" r:id="rId6"/>
    <p:sldLayoutId id="2147485275" r:id="rId7"/>
    <p:sldLayoutId id="2147485276" r:id="rId8"/>
    <p:sldLayoutId id="2147485277" r:id="rId9"/>
    <p:sldLayoutId id="2147485278" r:id="rId10"/>
    <p:sldLayoutId id="2147485279" r:id="rId11"/>
    <p:sldLayoutId id="2147485280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26">
            <a:extLst>
              <a:ext uri="{FF2B5EF4-FFF2-40B4-BE49-F238E27FC236}">
                <a16:creationId xmlns:a16="http://schemas.microsoft.com/office/drawing/2014/main" id="{3EB3CCA9-DE02-4298-9823-5ABE043EE31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Rectangle 1027">
            <a:extLst>
              <a:ext uri="{FF2B5EF4-FFF2-40B4-BE49-F238E27FC236}">
                <a16:creationId xmlns:a16="http://schemas.microsoft.com/office/drawing/2014/main" id="{7843735E-8BE8-4A0B-BA5D-12E78F979E7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8E151CC-0722-8047-AC30-EFEB1C30778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C1391C51-FF32-6F4E-84BB-E2AE1EDBB8E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C231C648-D07C-42D2-B69E-8CA0556C8B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3078" name="Line 1032">
            <a:extLst>
              <a:ext uri="{FF2B5EF4-FFF2-40B4-BE49-F238E27FC236}">
                <a16:creationId xmlns:a16="http://schemas.microsoft.com/office/drawing/2014/main" id="{2FF49D95-C895-408B-90A6-421648BD6D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9" name="Line 1033">
            <a:extLst>
              <a:ext uri="{FF2B5EF4-FFF2-40B4-BE49-F238E27FC236}">
                <a16:creationId xmlns:a16="http://schemas.microsoft.com/office/drawing/2014/main" id="{2A7EEB6C-C570-4EC8-ABCA-79B198B67599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080" name="Picture 7" descr="safari.png">
            <a:extLst>
              <a:ext uri="{FF2B5EF4-FFF2-40B4-BE49-F238E27FC236}">
                <a16:creationId xmlns:a16="http://schemas.microsoft.com/office/drawing/2014/main" id="{437A3DA1-3F62-41BE-8C6C-21BC99EDB3F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04" r:id="rId1"/>
    <p:sldLayoutId id="2147485305" r:id="rId2"/>
    <p:sldLayoutId id="2147485306" r:id="rId3"/>
    <p:sldLayoutId id="2147485307" r:id="rId4"/>
    <p:sldLayoutId id="2147485308" r:id="rId5"/>
    <p:sldLayoutId id="2147485309" r:id="rId6"/>
    <p:sldLayoutId id="2147485310" r:id="rId7"/>
    <p:sldLayoutId id="2147485311" r:id="rId8"/>
    <p:sldLayoutId id="2147485312" r:id="rId9"/>
    <p:sldLayoutId id="2147485313" r:id="rId10"/>
    <p:sldLayoutId id="2147485314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AF2CEC-AA56-0D48-A242-620685F7C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85850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099" name="Text Placeholder 2">
            <a:extLst>
              <a:ext uri="{FF2B5EF4-FFF2-40B4-BE49-F238E27FC236}">
                <a16:creationId xmlns:a16="http://schemas.microsoft.com/office/drawing/2014/main" id="{564BA31B-F592-40D0-9695-2DC717A171D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23825" y="1250950"/>
            <a:ext cx="8897938" cy="522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F6D783-1CAB-2848-BBBF-4603BEC920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3825" y="6543675"/>
            <a:ext cx="1820863" cy="2286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solidFill>
                  <a:srgbClr val="000000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D4C21CA-49F7-4586-828F-D30C67F38387}" type="datetime1">
              <a:rPr lang="en-US" altLang="en-US"/>
              <a:pPr>
                <a:defRPr/>
              </a:pPr>
              <a:t>3/4/20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410F0C-FBDB-4547-9CEF-3417F15B4B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49525" y="6543675"/>
            <a:ext cx="37719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50" cap="all" baseline="0">
                <a:solidFill>
                  <a:prstClr val="black">
                    <a:alpha val="75000"/>
                  </a:prstClr>
                </a:solidFill>
                <a:latin typeface="Calibri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3930EBA-A110-5943-A601-3E892D3E69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24675" y="6456363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F963F65D-9E5F-4F18-AE71-B5B875BABC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15" r:id="rId1"/>
    <p:sldLayoutId id="2147485316" r:id="rId2"/>
    <p:sldLayoutId id="2147485317" r:id="rId3"/>
    <p:sldLayoutId id="2147485318" r:id="rId4"/>
    <p:sldLayoutId id="2147485319" r:id="rId5"/>
    <p:sldLayoutId id="2147485320" r:id="rId6"/>
    <p:sldLayoutId id="2147485321" r:id="rId7"/>
    <p:sldLayoutId id="2147485322" r:id="rId8"/>
    <p:sldLayoutId id="2147485323" r:id="rId9"/>
    <p:sldLayoutId id="2147485324" r:id="rId10"/>
    <p:sldLayoutId id="2147485325" r:id="rId11"/>
    <p:sldLayoutId id="2147485326" r:id="rId12"/>
  </p:sldLayoutIdLst>
  <p:hf hdr="0" ft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 kern="1200" spc="-120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182563" indent="-182563" algn="l" rtl="0" eaLnBrk="0" fontAlgn="base" hangingPunct="0">
        <a:lnSpc>
          <a:spcPct val="85000"/>
        </a:lnSpc>
        <a:spcBef>
          <a:spcPts val="1300"/>
        </a:spcBef>
        <a:spcAft>
          <a:spcPct val="0"/>
        </a:spcAft>
        <a:buFont typeface="Arial" panose="020B0604020202020204" pitchFamily="34" charset="0"/>
        <a:buChar char="•"/>
        <a:defRPr sz="2800" i="1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365125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Calibri" panose="020F0502020204030204" pitchFamily="34" charset="0"/>
        <a:buChar char="‐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547688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sz="2000" i="1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73025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914400" indent="-182563" algn="l" rtl="0" eaLnBrk="0" fontAlgn="base" hangingPunct="0">
        <a:lnSpc>
          <a:spcPct val="85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>
            <a:extLst>
              <a:ext uri="{FF2B5EF4-FFF2-40B4-BE49-F238E27FC236}">
                <a16:creationId xmlns:a16="http://schemas.microsoft.com/office/drawing/2014/main" id="{54BA50E1-14E1-4ADE-AAC9-7F3698295CF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1027">
            <a:extLst>
              <a:ext uri="{FF2B5EF4-FFF2-40B4-BE49-F238E27FC236}">
                <a16:creationId xmlns:a16="http://schemas.microsoft.com/office/drawing/2014/main" id="{CB0994A3-5B18-4DB8-9AFB-DA100C5E9AF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DA5DE035-3F58-8243-BB65-70E157F4F73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52C86960-30F1-004A-BE4E-C032E351B4F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D7AACF20-2BB0-43F0-8EB3-81A96022327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126" name="Line 1032">
            <a:extLst>
              <a:ext uri="{FF2B5EF4-FFF2-40B4-BE49-F238E27FC236}">
                <a16:creationId xmlns:a16="http://schemas.microsoft.com/office/drawing/2014/main" id="{4CC4B3CC-D27E-4F3F-83CE-E8AC24C8B5AD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7" name="Line 1033">
            <a:extLst>
              <a:ext uri="{FF2B5EF4-FFF2-40B4-BE49-F238E27FC236}">
                <a16:creationId xmlns:a16="http://schemas.microsoft.com/office/drawing/2014/main" id="{10317469-0D48-4B25-B493-B9177B81D584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5128" name="Picture 7" descr="safari.png">
            <a:extLst>
              <a:ext uri="{FF2B5EF4-FFF2-40B4-BE49-F238E27FC236}">
                <a16:creationId xmlns:a16="http://schemas.microsoft.com/office/drawing/2014/main" id="{E5640C5E-13C3-499F-92F4-4F4EF2CDC2F4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27" r:id="rId1"/>
    <p:sldLayoutId id="2147485328" r:id="rId2"/>
    <p:sldLayoutId id="2147485329" r:id="rId3"/>
    <p:sldLayoutId id="2147485330" r:id="rId4"/>
    <p:sldLayoutId id="2147485331" r:id="rId5"/>
    <p:sldLayoutId id="2147485332" r:id="rId6"/>
    <p:sldLayoutId id="2147485333" r:id="rId7"/>
    <p:sldLayoutId id="2147485334" r:id="rId8"/>
    <p:sldLayoutId id="2147485335" r:id="rId9"/>
    <p:sldLayoutId id="2147485336" r:id="rId10"/>
    <p:sldLayoutId id="2147485337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>
            <a:extLst>
              <a:ext uri="{FF2B5EF4-FFF2-40B4-BE49-F238E27FC236}">
                <a16:creationId xmlns:a16="http://schemas.microsoft.com/office/drawing/2014/main" id="{96444F7C-8637-4AFF-93A3-9424EB83995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6147" name="Rectangle 1027">
            <a:extLst>
              <a:ext uri="{FF2B5EF4-FFF2-40B4-BE49-F238E27FC236}">
                <a16:creationId xmlns:a16="http://schemas.microsoft.com/office/drawing/2014/main" id="{67980B73-EE9A-4A9F-A849-418ED9E55ED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6E53ED3-032D-470A-BD44-ACED28E1934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Garamond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6966DFEA-5D22-44B2-B53B-A1C2D1661E9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latin typeface="Garamond" pitchFamily="18" charset="0"/>
              </a:defRPr>
            </a:lvl1pPr>
          </a:lstStyle>
          <a:p>
            <a:pPr>
              <a:defRPr/>
            </a:pPr>
            <a:fld id="{F302963B-25EB-4E7C-B605-0E5AF7B707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150" name="Line 1032">
            <a:extLst>
              <a:ext uri="{FF2B5EF4-FFF2-40B4-BE49-F238E27FC236}">
                <a16:creationId xmlns:a16="http://schemas.microsoft.com/office/drawing/2014/main" id="{AC040637-2FFA-4304-8DA4-B9D72CA8F86F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1" name="Line 1033">
            <a:extLst>
              <a:ext uri="{FF2B5EF4-FFF2-40B4-BE49-F238E27FC236}">
                <a16:creationId xmlns:a16="http://schemas.microsoft.com/office/drawing/2014/main" id="{81FC570F-A149-4E1A-AA82-D217FBF1CBCE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6152" name="Picture 7" descr="safari.png">
            <a:extLst>
              <a:ext uri="{FF2B5EF4-FFF2-40B4-BE49-F238E27FC236}">
                <a16:creationId xmlns:a16="http://schemas.microsoft.com/office/drawing/2014/main" id="{6E2B3123-9827-4451-9178-8156A69DE56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6453188"/>
            <a:ext cx="10795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38" r:id="rId1"/>
    <p:sldLayoutId id="2147485281" r:id="rId2"/>
    <p:sldLayoutId id="2147485282" r:id="rId3"/>
    <p:sldLayoutId id="2147485283" r:id="rId4"/>
    <p:sldLayoutId id="2147485284" r:id="rId5"/>
    <p:sldLayoutId id="2147485285" r:id="rId6"/>
    <p:sldLayoutId id="2147485286" r:id="rId7"/>
    <p:sldLayoutId id="2147485287" r:id="rId8"/>
    <p:sldLayoutId id="2147485288" r:id="rId9"/>
    <p:sldLayoutId id="2147485289" r:id="rId10"/>
    <p:sldLayoutId id="2147485290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>
            <a:extLst>
              <a:ext uri="{FF2B5EF4-FFF2-40B4-BE49-F238E27FC236}">
                <a16:creationId xmlns:a16="http://schemas.microsoft.com/office/drawing/2014/main" id="{7029A965-6F92-4DE5-A16C-05444315EC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7171" name="Rectangle 1027">
            <a:extLst>
              <a:ext uri="{FF2B5EF4-FFF2-40B4-BE49-F238E27FC236}">
                <a16:creationId xmlns:a16="http://schemas.microsoft.com/office/drawing/2014/main" id="{105198BF-99FE-4964-ACB3-C00D597694B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E005010D-8881-E842-9FB3-66D00624A68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8CB5A692-781F-D848-941D-83CEF499892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FE54C3F5-0C1E-4BDC-A0AC-E439EB1AD06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174" name="Line 1032">
            <a:extLst>
              <a:ext uri="{FF2B5EF4-FFF2-40B4-BE49-F238E27FC236}">
                <a16:creationId xmlns:a16="http://schemas.microsoft.com/office/drawing/2014/main" id="{E2BFC794-71A9-48BD-BA5A-18DA6BD5BBCD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5" name="Line 1033">
            <a:extLst>
              <a:ext uri="{FF2B5EF4-FFF2-40B4-BE49-F238E27FC236}">
                <a16:creationId xmlns:a16="http://schemas.microsoft.com/office/drawing/2014/main" id="{D2AC6302-A9F5-4B7F-906E-5FD18FEDC22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7176" name="Picture 7" descr="safari.png">
            <a:extLst>
              <a:ext uri="{FF2B5EF4-FFF2-40B4-BE49-F238E27FC236}">
                <a16:creationId xmlns:a16="http://schemas.microsoft.com/office/drawing/2014/main" id="{3935C3FA-A79C-4534-AEE8-B07400F56334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39" r:id="rId1"/>
    <p:sldLayoutId id="2147485291" r:id="rId2"/>
    <p:sldLayoutId id="2147485292" r:id="rId3"/>
    <p:sldLayoutId id="2147485293" r:id="rId4"/>
    <p:sldLayoutId id="2147485294" r:id="rId5"/>
    <p:sldLayoutId id="2147485295" r:id="rId6"/>
    <p:sldLayoutId id="2147485296" r:id="rId7"/>
    <p:sldLayoutId id="2147485297" r:id="rId8"/>
    <p:sldLayoutId id="2147485298" r:id="rId9"/>
    <p:sldLayoutId id="2147485299" r:id="rId10"/>
    <p:sldLayoutId id="2147485300" r:id="rId11"/>
    <p:sldLayoutId id="214748530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26">
            <a:extLst>
              <a:ext uri="{FF2B5EF4-FFF2-40B4-BE49-F238E27FC236}">
                <a16:creationId xmlns:a16="http://schemas.microsoft.com/office/drawing/2014/main" id="{EA7F96CD-2456-4B5B-B0C5-B6433E83029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8195" name="Rectangle 1027">
            <a:extLst>
              <a:ext uri="{FF2B5EF4-FFF2-40B4-BE49-F238E27FC236}">
                <a16:creationId xmlns:a16="http://schemas.microsoft.com/office/drawing/2014/main" id="{87FFF0CD-53E2-464E-B018-B5E90D10F1F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95375"/>
            <a:ext cx="86106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F20F2A39-3FF8-496B-8D97-BF5A25536A4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0E071B09-EF95-467A-8D0F-FA93AF6FCA6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6900" y="637381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>
                <a:solidFill>
                  <a:srgbClr val="000000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4C851046-22F8-440A-A742-9129E284AD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198" name="Line 1032">
            <a:extLst>
              <a:ext uri="{FF2B5EF4-FFF2-40B4-BE49-F238E27FC236}">
                <a16:creationId xmlns:a16="http://schemas.microsoft.com/office/drawing/2014/main" id="{5243BCDF-D41C-4800-9DD8-3681926CD36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446838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199" name="Line 1033">
            <a:extLst>
              <a:ext uri="{FF2B5EF4-FFF2-40B4-BE49-F238E27FC236}">
                <a16:creationId xmlns:a16="http://schemas.microsoft.com/office/drawing/2014/main" id="{F0999D6A-4004-4EAD-A74C-472128F0A30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8200" name="Picture 7" descr="safari.png">
            <a:extLst>
              <a:ext uri="{FF2B5EF4-FFF2-40B4-BE49-F238E27FC236}">
                <a16:creationId xmlns:a16="http://schemas.microsoft.com/office/drawing/2014/main" id="{02708E13-B542-42BC-B140-B5A5293BC14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" y="6602413"/>
            <a:ext cx="847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40" r:id="rId1"/>
    <p:sldLayoutId id="2147485341" r:id="rId2"/>
    <p:sldLayoutId id="2147485342" r:id="rId3"/>
    <p:sldLayoutId id="2147485343" r:id="rId4"/>
    <p:sldLayoutId id="2147485344" r:id="rId5"/>
    <p:sldLayoutId id="2147485345" r:id="rId6"/>
    <p:sldLayoutId id="2147485346" r:id="rId7"/>
    <p:sldLayoutId id="2147485347" r:id="rId8"/>
    <p:sldLayoutId id="2147485348" r:id="rId9"/>
    <p:sldLayoutId id="2147485349" r:id="rId10"/>
    <p:sldLayoutId id="2147485350" r:id="rId11"/>
    <p:sldLayoutId id="2147485351" r:id="rId1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pitchFamily="-106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pitchFamily="-106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pitchFamily="-106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-106" charset="2"/>
        <a:buChar char="§"/>
        <a:defRPr sz="16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26">
            <a:extLst>
              <a:ext uri="{FF2B5EF4-FFF2-40B4-BE49-F238E27FC236}">
                <a16:creationId xmlns:a16="http://schemas.microsoft.com/office/drawing/2014/main" id="{5237522D-A013-4C83-8858-E3061A80685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10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9219" name="Rectangle 1027">
            <a:extLst>
              <a:ext uri="{FF2B5EF4-FFF2-40B4-BE49-F238E27FC236}">
                <a16:creationId xmlns:a16="http://schemas.microsoft.com/office/drawing/2014/main" id="{2E1EA031-DE89-40FD-8D41-F24848FAF8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10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0357" name="Rectangle 1029">
            <a:extLst>
              <a:ext uri="{FF2B5EF4-FFF2-40B4-BE49-F238E27FC236}">
                <a16:creationId xmlns:a16="http://schemas.microsoft.com/office/drawing/2014/main" id="{28BB64C7-BC04-0845-BB89-18968FA3BBF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0358" name="Rectangle 1030">
            <a:extLst>
              <a:ext uri="{FF2B5EF4-FFF2-40B4-BE49-F238E27FC236}">
                <a16:creationId xmlns:a16="http://schemas.microsoft.com/office/drawing/2014/main" id="{E8E5E69A-B874-2D4E-B0E7-BFD5A274869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600">
                <a:solidFill>
                  <a:srgbClr val="000000"/>
                </a:solidFill>
                <a:latin typeface="Garamond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03CED0AF-882B-49C0-9CD0-A38ECCA8EB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222" name="Line 1032">
            <a:extLst>
              <a:ext uri="{FF2B5EF4-FFF2-40B4-BE49-F238E27FC236}">
                <a16:creationId xmlns:a16="http://schemas.microsoft.com/office/drawing/2014/main" id="{07879019-893F-4294-A9E1-515B7A9EDC0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38175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3" name="Line 1033">
            <a:extLst>
              <a:ext uri="{FF2B5EF4-FFF2-40B4-BE49-F238E27FC236}">
                <a16:creationId xmlns:a16="http://schemas.microsoft.com/office/drawing/2014/main" id="{A64C619D-1877-4E76-ACF2-89217F88DE60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914400"/>
            <a:ext cx="8610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52" r:id="rId1"/>
    <p:sldLayoutId id="2147485353" r:id="rId2"/>
    <p:sldLayoutId id="2147485354" r:id="rId3"/>
    <p:sldLayoutId id="2147485355" r:id="rId4"/>
    <p:sldLayoutId id="2147485356" r:id="rId5"/>
    <p:sldLayoutId id="2147485357" r:id="rId6"/>
    <p:sldLayoutId id="2147485358" r:id="rId7"/>
    <p:sldLayoutId id="2147485359" r:id="rId8"/>
    <p:sldLayoutId id="2147485360" r:id="rId9"/>
    <p:sldLayoutId id="2147485361" r:id="rId10"/>
    <p:sldLayoutId id="2147485362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3.wmf"/><Relationship Id="rId4" Type="http://schemas.openxmlformats.org/officeDocument/2006/relationships/oleObject" Target="../embeddings/oleObject2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0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moodle-app2.let.ethz.ch/mod/assign/view.php?id=421558" TargetMode="External"/><Relationship Id="rId2" Type="http://schemas.openxmlformats.org/officeDocument/2006/relationships/hyperlink" Target="https://www.youtube.com/watch?v=kgiZlSOcGFM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0.png"/><Relationship Id="rId13" Type="http://schemas.openxmlformats.org/officeDocument/2006/relationships/image" Target="../media/image530.png"/><Relationship Id="rId18" Type="http://schemas.openxmlformats.org/officeDocument/2006/relationships/image" Target="../media/image580.png"/><Relationship Id="rId3" Type="http://schemas.openxmlformats.org/officeDocument/2006/relationships/image" Target="../media/image18.png"/><Relationship Id="rId7" Type="http://schemas.openxmlformats.org/officeDocument/2006/relationships/image" Target="../media/image470.png"/><Relationship Id="rId12" Type="http://schemas.openxmlformats.org/officeDocument/2006/relationships/image" Target="../media/image52.png"/><Relationship Id="rId17" Type="http://schemas.openxmlformats.org/officeDocument/2006/relationships/image" Target="../media/image570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56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11" Type="http://schemas.openxmlformats.org/officeDocument/2006/relationships/image" Target="../media/image51.png"/><Relationship Id="rId5" Type="http://schemas.openxmlformats.org/officeDocument/2006/relationships/image" Target="../media/image20.png"/><Relationship Id="rId15" Type="http://schemas.openxmlformats.org/officeDocument/2006/relationships/image" Target="../media/image550.png"/><Relationship Id="rId10" Type="http://schemas.openxmlformats.org/officeDocument/2006/relationships/image" Target="../media/image500.png"/><Relationship Id="rId19" Type="http://schemas.openxmlformats.org/officeDocument/2006/relationships/image" Target="../media/image590.png"/><Relationship Id="rId4" Type="http://schemas.openxmlformats.org/officeDocument/2006/relationships/image" Target="../media/image19.png"/><Relationship Id="rId9" Type="http://schemas.openxmlformats.org/officeDocument/2006/relationships/image" Target="../media/image490.png"/><Relationship Id="rId14" Type="http://schemas.openxmlformats.org/officeDocument/2006/relationships/image" Target="../media/image54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7" Type="http://schemas.openxmlformats.org/officeDocument/2006/relationships/image" Target="../media/image68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13" Type="http://schemas.openxmlformats.org/officeDocument/2006/relationships/image" Target="../media/image80.png"/><Relationship Id="rId18" Type="http://schemas.openxmlformats.org/officeDocument/2006/relationships/image" Target="../media/image63.png"/><Relationship Id="rId3" Type="http://schemas.openxmlformats.org/officeDocument/2006/relationships/image" Target="../media/image70.png"/><Relationship Id="rId7" Type="http://schemas.openxmlformats.org/officeDocument/2006/relationships/image" Target="../media/image74.png"/><Relationship Id="rId12" Type="http://schemas.openxmlformats.org/officeDocument/2006/relationships/image" Target="../media/image79.png"/><Relationship Id="rId17" Type="http://schemas.openxmlformats.org/officeDocument/2006/relationships/image" Target="../media/image62.png"/><Relationship Id="rId2" Type="http://schemas.openxmlformats.org/officeDocument/2006/relationships/image" Target="../media/image24.png"/><Relationship Id="rId16" Type="http://schemas.openxmlformats.org/officeDocument/2006/relationships/image" Target="../media/image8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3.png"/><Relationship Id="rId11" Type="http://schemas.openxmlformats.org/officeDocument/2006/relationships/image" Target="../media/image78.png"/><Relationship Id="rId5" Type="http://schemas.openxmlformats.org/officeDocument/2006/relationships/image" Target="../media/image72.png"/><Relationship Id="rId15" Type="http://schemas.openxmlformats.org/officeDocument/2006/relationships/image" Target="../media/image82.png"/><Relationship Id="rId10" Type="http://schemas.openxmlformats.org/officeDocument/2006/relationships/image" Target="../media/image77.png"/><Relationship Id="rId19" Type="http://schemas.openxmlformats.org/officeDocument/2006/relationships/image" Target="../media/image64.png"/><Relationship Id="rId4" Type="http://schemas.openxmlformats.org/officeDocument/2006/relationships/image" Target="../media/image71.png"/><Relationship Id="rId9" Type="http://schemas.openxmlformats.org/officeDocument/2006/relationships/image" Target="../media/image76.png"/><Relationship Id="rId14" Type="http://schemas.openxmlformats.org/officeDocument/2006/relationships/image" Target="../media/image8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85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3" Type="http://schemas.openxmlformats.org/officeDocument/2006/relationships/image" Target="../media/image87.png"/><Relationship Id="rId7" Type="http://schemas.openxmlformats.org/officeDocument/2006/relationships/image" Target="../media/image68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Relationship Id="rId9" Type="http://schemas.openxmlformats.org/officeDocument/2006/relationships/image" Target="../media/image89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3" Type="http://schemas.openxmlformats.org/officeDocument/2006/relationships/image" Target="../media/image32.png"/><Relationship Id="rId7" Type="http://schemas.openxmlformats.org/officeDocument/2006/relationships/image" Target="../media/image95.png"/><Relationship Id="rId12" Type="http://schemas.openxmlformats.org/officeDocument/2006/relationships/image" Target="../media/image10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4.png"/><Relationship Id="rId11" Type="http://schemas.openxmlformats.org/officeDocument/2006/relationships/image" Target="../media/image99.png"/><Relationship Id="rId5" Type="http://schemas.openxmlformats.org/officeDocument/2006/relationships/image" Target="../media/image93.png"/><Relationship Id="rId10" Type="http://schemas.openxmlformats.org/officeDocument/2006/relationships/image" Target="../media/image98.png"/><Relationship Id="rId4" Type="http://schemas.openxmlformats.org/officeDocument/2006/relationships/image" Target="../media/image92.png"/><Relationship Id="rId9" Type="http://schemas.openxmlformats.org/officeDocument/2006/relationships/image" Target="../media/image97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png"/><Relationship Id="rId3" Type="http://schemas.openxmlformats.org/officeDocument/2006/relationships/image" Target="../media/image102.png"/><Relationship Id="rId7" Type="http://schemas.openxmlformats.org/officeDocument/2006/relationships/image" Target="../media/image103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5.png"/><Relationship Id="rId11" Type="http://schemas.openxmlformats.org/officeDocument/2006/relationships/image" Target="../media/image107.png"/><Relationship Id="rId5" Type="http://schemas.openxmlformats.org/officeDocument/2006/relationships/image" Target="../media/image94.png"/><Relationship Id="rId10" Type="http://schemas.openxmlformats.org/officeDocument/2006/relationships/image" Target="../media/image106.png"/><Relationship Id="rId4" Type="http://schemas.openxmlformats.org/officeDocument/2006/relationships/image" Target="../media/image93.png"/><Relationship Id="rId9" Type="http://schemas.openxmlformats.org/officeDocument/2006/relationships/image" Target="../media/image105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4.png"/><Relationship Id="rId13" Type="http://schemas.openxmlformats.org/officeDocument/2006/relationships/image" Target="../media/image118.png"/><Relationship Id="rId18" Type="http://schemas.openxmlformats.org/officeDocument/2006/relationships/image" Target="../media/image96.png"/><Relationship Id="rId3" Type="http://schemas.openxmlformats.org/officeDocument/2006/relationships/image" Target="../media/image109.png"/><Relationship Id="rId7" Type="http://schemas.openxmlformats.org/officeDocument/2006/relationships/image" Target="../media/image113.png"/><Relationship Id="rId12" Type="http://schemas.openxmlformats.org/officeDocument/2006/relationships/image" Target="../media/image93.png"/><Relationship Id="rId17" Type="http://schemas.openxmlformats.org/officeDocument/2006/relationships/image" Target="../media/image95.png"/><Relationship Id="rId2" Type="http://schemas.openxmlformats.org/officeDocument/2006/relationships/image" Target="../media/image108.png"/><Relationship Id="rId16" Type="http://schemas.openxmlformats.org/officeDocument/2006/relationships/image" Target="../media/image9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2.png"/><Relationship Id="rId11" Type="http://schemas.openxmlformats.org/officeDocument/2006/relationships/image" Target="../media/image117.png"/><Relationship Id="rId5" Type="http://schemas.openxmlformats.org/officeDocument/2006/relationships/image" Target="../media/image111.png"/><Relationship Id="rId15" Type="http://schemas.openxmlformats.org/officeDocument/2006/relationships/image" Target="../media/image119.png"/><Relationship Id="rId10" Type="http://schemas.openxmlformats.org/officeDocument/2006/relationships/image" Target="../media/image116.png"/><Relationship Id="rId4" Type="http://schemas.openxmlformats.org/officeDocument/2006/relationships/image" Target="../media/image110.png"/><Relationship Id="rId9" Type="http://schemas.openxmlformats.org/officeDocument/2006/relationships/image" Target="../media/image115.png"/><Relationship Id="rId14" Type="http://schemas.openxmlformats.org/officeDocument/2006/relationships/image" Target="../media/image64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6.png"/><Relationship Id="rId13" Type="http://schemas.openxmlformats.org/officeDocument/2006/relationships/image" Target="../media/image131.png"/><Relationship Id="rId3" Type="http://schemas.openxmlformats.org/officeDocument/2006/relationships/image" Target="../media/image121.png"/><Relationship Id="rId7" Type="http://schemas.openxmlformats.org/officeDocument/2006/relationships/image" Target="../media/image125.png"/><Relationship Id="rId12" Type="http://schemas.openxmlformats.org/officeDocument/2006/relationships/image" Target="../media/image130.png"/><Relationship Id="rId2" Type="http://schemas.openxmlformats.org/officeDocument/2006/relationships/image" Target="../media/image120.png"/><Relationship Id="rId16" Type="http://schemas.openxmlformats.org/officeDocument/2006/relationships/image" Target="../media/image13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4.png"/><Relationship Id="rId11" Type="http://schemas.openxmlformats.org/officeDocument/2006/relationships/image" Target="../media/image129.png"/><Relationship Id="rId5" Type="http://schemas.openxmlformats.org/officeDocument/2006/relationships/image" Target="../media/image123.png"/><Relationship Id="rId15" Type="http://schemas.openxmlformats.org/officeDocument/2006/relationships/image" Target="../media/image133.png"/><Relationship Id="rId10" Type="http://schemas.openxmlformats.org/officeDocument/2006/relationships/image" Target="../media/image128.png"/><Relationship Id="rId4" Type="http://schemas.openxmlformats.org/officeDocument/2006/relationships/image" Target="../media/image122.png"/><Relationship Id="rId9" Type="http://schemas.openxmlformats.org/officeDocument/2006/relationships/image" Target="../media/image127.png"/><Relationship Id="rId14" Type="http://schemas.openxmlformats.org/officeDocument/2006/relationships/image" Target="../media/image132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4" Type="http://schemas.openxmlformats.org/officeDocument/2006/relationships/notesSlide" Target="../notesSlides/notesSlide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notesSlide" Target="../notesSlides/notesSlide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50.emf"/><Relationship Id="rId5" Type="http://schemas.openxmlformats.org/officeDocument/2006/relationships/image" Target="../media/image49.emf"/><Relationship Id="rId4" Type="http://schemas.openxmlformats.org/officeDocument/2006/relationships/notesSlide" Target="../notesSlides/notesSlide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emf"/><Relationship Id="rId5" Type="http://schemas.openxmlformats.org/officeDocument/2006/relationships/image" Target="../media/image144.png"/><Relationship Id="rId4" Type="http://schemas.openxmlformats.org/officeDocument/2006/relationships/image" Target="../media/image143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7" Type="http://schemas.openxmlformats.org/officeDocument/2006/relationships/image" Target="../media/image56.emf"/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emf"/><Relationship Id="rId5" Type="http://schemas.openxmlformats.org/officeDocument/2006/relationships/image" Target="../media/image144.png"/><Relationship Id="rId4" Type="http://schemas.openxmlformats.org/officeDocument/2006/relationships/image" Target="../media/image146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4.png"/><Relationship Id="rId3" Type="http://schemas.openxmlformats.org/officeDocument/2006/relationships/image" Target="../media/image149.png"/><Relationship Id="rId7" Type="http://schemas.openxmlformats.org/officeDocument/2006/relationships/image" Target="../media/image153.png"/><Relationship Id="rId2" Type="http://schemas.openxmlformats.org/officeDocument/2006/relationships/image" Target="../media/image1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2.png"/><Relationship Id="rId5" Type="http://schemas.openxmlformats.org/officeDocument/2006/relationships/image" Target="../media/image151.png"/><Relationship Id="rId10" Type="http://schemas.openxmlformats.org/officeDocument/2006/relationships/image" Target="../media/image57.emf"/><Relationship Id="rId4" Type="http://schemas.openxmlformats.org/officeDocument/2006/relationships/image" Target="../media/image150.png"/><Relationship Id="rId9" Type="http://schemas.openxmlformats.org/officeDocument/2006/relationships/image" Target="../media/image155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85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image" Target="../media/image9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emf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tiff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15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15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image" Target="../media/image138.png"/><Relationship Id="rId1" Type="http://schemas.openxmlformats.org/officeDocument/2006/relationships/slideLayout" Target="../slideLayouts/slideLayout1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15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png"/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15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6.png"/><Relationship Id="rId1" Type="http://schemas.openxmlformats.org/officeDocument/2006/relationships/slideLayout" Target="../slideLayouts/slideLayout15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10" Type="http://schemas.openxmlformats.org/officeDocument/2006/relationships/image" Target="../media/image10.emf"/><Relationship Id="rId4" Type="http://schemas.openxmlformats.org/officeDocument/2006/relationships/image" Target="../media/image4.emf"/><Relationship Id="rId9" Type="http://schemas.openxmlformats.org/officeDocument/2006/relationships/image" Target="../media/image9.emf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8.tiff"/><Relationship Id="rId2" Type="http://schemas.openxmlformats.org/officeDocument/2006/relationships/image" Target="../media/image157.tiff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8.png"/><Relationship Id="rId3" Type="http://schemas.openxmlformats.org/officeDocument/2006/relationships/image" Target="../media/image163.png"/><Relationship Id="rId7" Type="http://schemas.openxmlformats.org/officeDocument/2006/relationships/image" Target="../media/image167.png"/><Relationship Id="rId2" Type="http://schemas.openxmlformats.org/officeDocument/2006/relationships/image" Target="../media/image1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6.png"/><Relationship Id="rId5" Type="http://schemas.openxmlformats.org/officeDocument/2006/relationships/image" Target="../media/image165.png"/><Relationship Id="rId4" Type="http://schemas.openxmlformats.org/officeDocument/2006/relationships/image" Target="../media/image160.png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9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png"/><Relationship Id="rId7" Type="http://schemas.openxmlformats.org/officeDocument/2006/relationships/image" Target="../media/image175.png"/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4.png"/><Relationship Id="rId5" Type="http://schemas.openxmlformats.org/officeDocument/2006/relationships/image" Target="../media/image173.png"/><Relationship Id="rId4" Type="http://schemas.openxmlformats.org/officeDocument/2006/relationships/image" Target="../media/image172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5.png"/><Relationship Id="rId2" Type="http://schemas.openxmlformats.org/officeDocument/2006/relationships/image" Target="../media/image176.png"/><Relationship Id="rId1" Type="http://schemas.openxmlformats.org/officeDocument/2006/relationships/slideLayout" Target="../slideLayouts/slideLayout6.xml"/></Relationships>
</file>

<file path=ppt/slides/_rels/slide7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3.png"/><Relationship Id="rId3" Type="http://schemas.openxmlformats.org/officeDocument/2006/relationships/image" Target="../media/image178.png"/><Relationship Id="rId7" Type="http://schemas.openxmlformats.org/officeDocument/2006/relationships/image" Target="../media/image182.png"/><Relationship Id="rId2" Type="http://schemas.openxmlformats.org/officeDocument/2006/relationships/image" Target="../media/image17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1.png"/><Relationship Id="rId5" Type="http://schemas.openxmlformats.org/officeDocument/2006/relationships/image" Target="../media/image180.png"/><Relationship Id="rId4" Type="http://schemas.openxmlformats.org/officeDocument/2006/relationships/image" Target="../media/image179.png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8.png"/><Relationship Id="rId3" Type="http://schemas.openxmlformats.org/officeDocument/2006/relationships/image" Target="../media/image185.png"/><Relationship Id="rId7" Type="http://schemas.openxmlformats.org/officeDocument/2006/relationships/image" Target="../media/image187.png"/><Relationship Id="rId2" Type="http://schemas.openxmlformats.org/officeDocument/2006/relationships/image" Target="../media/image16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6.png"/><Relationship Id="rId5" Type="http://schemas.openxmlformats.org/officeDocument/2006/relationships/image" Target="../media/image63.png"/><Relationship Id="rId4" Type="http://schemas.openxmlformats.org/officeDocument/2006/relationships/image" Target="../media/image93.png"/><Relationship Id="rId9" Type="http://schemas.openxmlformats.org/officeDocument/2006/relationships/image" Target="../media/image189.png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1.bin"/><Relationship Id="rId4" Type="http://schemas.openxmlformats.org/officeDocument/2006/relationships/notesSlide" Target="../notesSlides/notesSlide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2.png"/><Relationship Id="rId7" Type="http://schemas.openxmlformats.org/officeDocument/2006/relationships/image" Target="../media/image196.png"/><Relationship Id="rId2" Type="http://schemas.openxmlformats.org/officeDocument/2006/relationships/image" Target="../media/image19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95.png"/><Relationship Id="rId5" Type="http://schemas.openxmlformats.org/officeDocument/2006/relationships/image" Target="../media/image194.png"/><Relationship Id="rId4" Type="http://schemas.openxmlformats.org/officeDocument/2006/relationships/image" Target="../media/image193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2.png"/><Relationship Id="rId7" Type="http://schemas.openxmlformats.org/officeDocument/2006/relationships/image" Target="../media/image199.png"/><Relationship Id="rId2" Type="http://schemas.openxmlformats.org/officeDocument/2006/relationships/image" Target="../media/image19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98.png"/><Relationship Id="rId5" Type="http://schemas.openxmlformats.org/officeDocument/2006/relationships/image" Target="../media/image197.png"/><Relationship Id="rId4" Type="http://schemas.openxmlformats.org/officeDocument/2006/relationships/image" Target="../media/image193.png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4.png"/><Relationship Id="rId3" Type="http://schemas.openxmlformats.org/officeDocument/2006/relationships/image" Target="../media/image200.png"/><Relationship Id="rId7" Type="http://schemas.openxmlformats.org/officeDocument/2006/relationships/image" Target="../media/image203.png"/><Relationship Id="rId2" Type="http://schemas.openxmlformats.org/officeDocument/2006/relationships/image" Target="../media/image177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02.png"/><Relationship Id="rId5" Type="http://schemas.openxmlformats.org/officeDocument/2006/relationships/image" Target="../media/image201.png"/><Relationship Id="rId4" Type="http://schemas.openxmlformats.org/officeDocument/2006/relationships/image" Target="../media/image1700.png"/><Relationship Id="rId9" Type="http://schemas.openxmlformats.org/officeDocument/2006/relationships/image" Target="../media/image205.png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Rectangle 4">
            <a:extLst>
              <a:ext uri="{FF2B5EF4-FFF2-40B4-BE49-F238E27FC236}">
                <a16:creationId xmlns:a16="http://schemas.microsoft.com/office/drawing/2014/main" id="{48A963B1-7CED-5440-A0CA-52578B5A24A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34963" y="641350"/>
            <a:ext cx="8428037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500" b="1" dirty="0">
                <a:ea typeface="ＭＳ Ｐゴシック" panose="020B0600070205080204" pitchFamily="34" charset="-128"/>
              </a:rPr>
              <a:t>Digital Design &amp; Computer Arch.</a:t>
            </a:r>
            <a:br>
              <a:rPr lang="en-US" altLang="en-US" sz="4500" b="1" dirty="0">
                <a:ea typeface="ＭＳ Ｐゴシック" panose="020B0600070205080204" pitchFamily="34" charset="-128"/>
              </a:rPr>
            </a:br>
            <a:br>
              <a:rPr lang="en-US" altLang="en-US" sz="1000" b="1" dirty="0">
                <a:ea typeface="ＭＳ Ｐゴシック" panose="020B0600070205080204" pitchFamily="34" charset="-128"/>
              </a:rPr>
            </a:br>
            <a:r>
              <a:rPr lang="en-US" altLang="en-US" sz="44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Lecture 5: Combinational Logic II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E712055-A21C-2048-B880-6CEA6B625F5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2020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5 March 2020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64244610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C8CCD-9519-4F25-821D-B2DAD59F8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Recall: Common Logic Gates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1FA374-9144-4241-B96B-63C2C134CE7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19D7DF-598B-483B-A6D0-8553CDFAE63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5" name="Picture 4" descr="gates.png">
            <a:extLst>
              <a:ext uri="{FF2B5EF4-FFF2-40B4-BE49-F238E27FC236}">
                <a16:creationId xmlns:a16="http://schemas.microsoft.com/office/drawing/2014/main" id="{4C895B4A-4C24-4C0C-9FA3-D999FBFF2D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" y="1036638"/>
            <a:ext cx="8305800" cy="5056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539494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Boolean Equations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84C4D2-BDDB-4D95-ABCE-83F2DFEC20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8722255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9EF0D-0D5E-48C3-9F93-9A2AF3F1D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Recall: Functional Specification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179125-6EC0-4DCC-84D6-AF0A991F3F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solidFill>
                  <a:srgbClr val="C00000"/>
                </a:solidFill>
              </a:rPr>
              <a:t>Functional specification </a:t>
            </a:r>
            <a:r>
              <a:rPr lang="en-US"/>
              <a:t>of outputs in terms of inputs</a:t>
            </a:r>
          </a:p>
          <a:p>
            <a:r>
              <a:rPr lang="en-US"/>
              <a:t>What do we mean by “function”?</a:t>
            </a:r>
          </a:p>
          <a:p>
            <a:pPr lvl="1"/>
            <a:r>
              <a:rPr lang="en-US"/>
              <a:t>Unique </a:t>
            </a:r>
            <a:r>
              <a:rPr lang="en-US">
                <a:solidFill>
                  <a:srgbClr val="0000FF"/>
                </a:solidFill>
              </a:rPr>
              <a:t>mapping</a:t>
            </a:r>
            <a:r>
              <a:rPr lang="en-US"/>
              <a:t> from input values to output values</a:t>
            </a:r>
          </a:p>
          <a:p>
            <a:pPr lvl="1"/>
            <a:r>
              <a:rPr lang="en-US"/>
              <a:t>The </a:t>
            </a:r>
            <a:r>
              <a:rPr lang="en-US">
                <a:solidFill>
                  <a:srgbClr val="0000FF"/>
                </a:solidFill>
              </a:rPr>
              <a:t>same</a:t>
            </a:r>
            <a:r>
              <a:rPr lang="en-US"/>
              <a:t> input values produce the </a:t>
            </a:r>
            <a:r>
              <a:rPr lang="en-US">
                <a:solidFill>
                  <a:srgbClr val="0000FF"/>
                </a:solidFill>
              </a:rPr>
              <a:t>same</a:t>
            </a:r>
            <a:r>
              <a:rPr lang="en-US"/>
              <a:t> output value every time</a:t>
            </a:r>
          </a:p>
          <a:p>
            <a:pPr lvl="1"/>
            <a:r>
              <a:rPr lang="en-US">
                <a:solidFill>
                  <a:srgbClr val="0000FF"/>
                </a:solidFill>
              </a:rPr>
              <a:t>No memory </a:t>
            </a:r>
            <a:r>
              <a:rPr lang="en-US"/>
              <a:t>(does not depend on the history of input values)</a:t>
            </a:r>
          </a:p>
          <a:p>
            <a:pPr lvl="1"/>
            <a:endParaRPr lang="en-US" sz="1000"/>
          </a:p>
          <a:p>
            <a:r>
              <a:rPr lang="en-US" b="1" i="1">
                <a:solidFill>
                  <a:srgbClr val="00B050"/>
                </a:solidFill>
              </a:rPr>
              <a:t>Example (full 1-bit adder – more later): </a:t>
            </a: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buFontTx/>
              <a:buNone/>
              <a:defRPr/>
            </a:pPr>
            <a:endParaRPr lang="en-US" i="1"/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buFontTx/>
              <a:buNone/>
              <a:defRPr/>
            </a:pPr>
            <a:r>
              <a:rPr lang="en-US" i="1"/>
              <a:t>		S</a:t>
            </a:r>
            <a:r>
              <a:rPr lang="en-US"/>
              <a:t>     = F(</a:t>
            </a:r>
            <a:r>
              <a:rPr lang="en-US" i="1"/>
              <a:t>A</a:t>
            </a:r>
            <a:r>
              <a:rPr lang="en-US"/>
              <a:t>, </a:t>
            </a:r>
            <a:r>
              <a:rPr lang="en-US" i="1"/>
              <a:t>B</a:t>
            </a:r>
            <a:r>
              <a:rPr lang="en-US"/>
              <a:t>, </a:t>
            </a:r>
            <a:r>
              <a:rPr lang="en-US" i="1" err="1"/>
              <a:t>C</a:t>
            </a:r>
            <a:r>
              <a:rPr lang="en-US" baseline="-25000" err="1"/>
              <a:t>in</a:t>
            </a:r>
            <a:r>
              <a:rPr lang="en-US"/>
              <a:t>)</a:t>
            </a:r>
          </a:p>
          <a:p>
            <a:pPr eaLnBrk="1" hangingPunct="1">
              <a:buClr>
                <a:schemeClr val="accent1">
                  <a:lumMod val="75000"/>
                  <a:lumOff val="25000"/>
                </a:schemeClr>
              </a:buClr>
              <a:buFontTx/>
              <a:buNone/>
              <a:defRPr/>
            </a:pPr>
            <a:r>
              <a:rPr lang="en-US" i="1"/>
              <a:t>		</a:t>
            </a:r>
            <a:r>
              <a:rPr lang="en-US" i="1" err="1"/>
              <a:t>C</a:t>
            </a:r>
            <a:r>
              <a:rPr lang="en-US" baseline="-25000" err="1"/>
              <a:t>out</a:t>
            </a:r>
            <a:r>
              <a:rPr lang="en-US"/>
              <a:t>  = G(</a:t>
            </a:r>
            <a:r>
              <a:rPr lang="en-US" i="1"/>
              <a:t>A</a:t>
            </a:r>
            <a:r>
              <a:rPr lang="en-US"/>
              <a:t>, </a:t>
            </a:r>
            <a:r>
              <a:rPr lang="en-US" i="1"/>
              <a:t>B</a:t>
            </a:r>
            <a:r>
              <a:rPr lang="en-US"/>
              <a:t>, </a:t>
            </a:r>
            <a:r>
              <a:rPr lang="en-US" i="1" err="1"/>
              <a:t>C</a:t>
            </a:r>
            <a:r>
              <a:rPr lang="en-US" baseline="-25000" err="1"/>
              <a:t>in</a:t>
            </a:r>
            <a:r>
              <a:rPr lang="en-US"/>
              <a:t>) </a:t>
            </a:r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A0BABC-7B85-4512-805D-5C1E47A11BA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graphicFrame>
        <p:nvGraphicFramePr>
          <p:cNvPr id="5" name="Object 1">
            <a:extLst>
              <a:ext uri="{FF2B5EF4-FFF2-40B4-BE49-F238E27FC236}">
                <a16:creationId xmlns:a16="http://schemas.microsoft.com/office/drawing/2014/main" id="{186FBFD6-27DA-4C4C-ADFB-CFB7BC747BB3}"/>
              </a:ext>
            </a:extLst>
          </p:cNvPr>
          <p:cNvGraphicFramePr>
            <a:graphicFrameLocks noGrp="1" noChangeAspect="1"/>
          </p:cNvGraphicFramePr>
          <p:nvPr>
            <p:custDataLst>
              <p:tags r:id="rId2"/>
            </p:custDataLst>
          </p:nvPr>
        </p:nvGraphicFramePr>
        <p:xfrm>
          <a:off x="4876800" y="3838495"/>
          <a:ext cx="3729460" cy="24099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892" name="VISIO" r:id="rId4" imgW="1247187" imgH="806015" progId="Visio.Drawing.6">
                  <p:embed/>
                </p:oleObj>
              </mc:Choice>
              <mc:Fallback>
                <p:oleObj name="VISIO" r:id="rId4" imgW="1247187" imgH="806015" progId="Visio.Drawing.6">
                  <p:embed/>
                  <p:pic>
                    <p:nvPicPr>
                      <p:cNvPr id="5" name="Object 1">
                        <a:extLst>
                          <a:ext uri="{FF2B5EF4-FFF2-40B4-BE49-F238E27FC236}">
                            <a16:creationId xmlns:a16="http://schemas.microsoft.com/office/drawing/2014/main" id="{186FBFD6-27DA-4C4C-ADFB-CFB7BC747BB3}"/>
                          </a:ext>
                        </a:extLst>
                      </p:cNvPr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3838495"/>
                        <a:ext cx="3729460" cy="240990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73822225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275B33-8BE0-4A53-90E6-998156EF6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Recall: Boolean NOT / AND / 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6104C2-AFD2-4465-B7A5-C3A959E1590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24600"/>
            <a:ext cx="2133600" cy="457200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5" name="A">
            <a:extLst>
              <a:ext uri="{FF2B5EF4-FFF2-40B4-BE49-F238E27FC236}">
                <a16:creationId xmlns:a16="http://schemas.microsoft.com/office/drawing/2014/main" id="{D7204F92-E047-4E22-A00C-C6F71D1899A7}"/>
              </a:ext>
            </a:extLst>
          </p:cNvPr>
          <p:cNvSpPr txBox="1"/>
          <p:nvPr/>
        </p:nvSpPr>
        <p:spPr>
          <a:xfrm>
            <a:off x="1570037" y="3059650"/>
            <a:ext cx="319076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A</a:t>
            </a:r>
          </a:p>
        </p:txBody>
      </p:sp>
      <p:sp>
        <p:nvSpPr>
          <p:cNvPr id="6" name="B">
            <a:extLst>
              <a:ext uri="{FF2B5EF4-FFF2-40B4-BE49-F238E27FC236}">
                <a16:creationId xmlns:a16="http://schemas.microsoft.com/office/drawing/2014/main" id="{01CC1B2D-82E4-41E4-8757-0B45659E5A13}"/>
              </a:ext>
            </a:extLst>
          </p:cNvPr>
          <p:cNvSpPr txBox="1"/>
          <p:nvPr/>
        </p:nvSpPr>
        <p:spPr>
          <a:xfrm>
            <a:off x="1570037" y="3350163"/>
            <a:ext cx="319076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B</a:t>
            </a:r>
          </a:p>
        </p:txBody>
      </p:sp>
      <p:sp>
        <p:nvSpPr>
          <p:cNvPr id="7" name="A • B">
            <a:extLst>
              <a:ext uri="{FF2B5EF4-FFF2-40B4-BE49-F238E27FC236}">
                <a16:creationId xmlns:a16="http://schemas.microsoft.com/office/drawing/2014/main" id="{76942766-90E8-4B05-93DB-A064DD911A44}"/>
              </a:ext>
            </a:extLst>
          </p:cNvPr>
          <p:cNvSpPr txBox="1"/>
          <p:nvPr/>
        </p:nvSpPr>
        <p:spPr>
          <a:xfrm>
            <a:off x="3119437" y="3202525"/>
            <a:ext cx="709973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A</a:t>
            </a:r>
            <a:r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Symbol"/>
                <a:ea typeface="Symbol"/>
                <a:cs typeface="Symbol"/>
                <a:sym typeface="Symbol"/>
              </a:rPr>
              <a:t> ·</a:t>
            </a:r>
            <a:r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B</a:t>
            </a:r>
          </a:p>
        </p:txBody>
      </p:sp>
      <p:sp>
        <p:nvSpPr>
          <p:cNvPr id="8" name="Line">
            <a:extLst>
              <a:ext uri="{FF2B5EF4-FFF2-40B4-BE49-F238E27FC236}">
                <a16:creationId xmlns:a16="http://schemas.microsoft.com/office/drawing/2014/main" id="{1D658DB2-7068-49C9-B612-2E2DF6A92BA2}"/>
              </a:ext>
            </a:extLst>
          </p:cNvPr>
          <p:cNvSpPr/>
          <p:nvPr/>
        </p:nvSpPr>
        <p:spPr>
          <a:xfrm>
            <a:off x="260350" y="4439188"/>
            <a:ext cx="8396288" cy="1588"/>
          </a:xfrm>
          <a:prstGeom prst="line">
            <a:avLst/>
          </a:prstGeom>
          <a:ln w="76200">
            <a:solidFill>
              <a:srgbClr val="A2A2A2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" name="A • B (reads “A and B”) is 1 iff A and B are both 1">
            <a:extLst>
              <a:ext uri="{FF2B5EF4-FFF2-40B4-BE49-F238E27FC236}">
                <a16:creationId xmlns:a16="http://schemas.microsoft.com/office/drawing/2014/main" id="{8322B36B-8190-4D6B-8E52-1478533D36E2}"/>
              </a:ext>
            </a:extLst>
          </p:cNvPr>
          <p:cNvSpPr txBox="1"/>
          <p:nvPr/>
        </p:nvSpPr>
        <p:spPr>
          <a:xfrm>
            <a:off x="341312" y="2394488"/>
            <a:ext cx="8242301" cy="4349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4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A • B </a:t>
            </a:r>
            <a:r>
              <a:rPr kumimoji="0" sz="2400" b="1" i="1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(reads “A and B”)</a:t>
            </a:r>
            <a:r>
              <a:rPr kumimoji="0" sz="24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 is 1 </a:t>
            </a:r>
            <a:r>
              <a:rPr kumimoji="0" sz="2400" b="1" i="0" u="none" strike="noStrike" kern="1200" cap="none" spc="0" normalizeH="0" baseline="0" noProof="0" err="1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iff</a:t>
            </a:r>
            <a:r>
              <a:rPr kumimoji="0" sz="24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 A and B are both 1</a:t>
            </a:r>
          </a:p>
        </p:txBody>
      </p:sp>
      <p:sp>
        <p:nvSpPr>
          <p:cNvPr id="10" name="A">
            <a:extLst>
              <a:ext uri="{FF2B5EF4-FFF2-40B4-BE49-F238E27FC236}">
                <a16:creationId xmlns:a16="http://schemas.microsoft.com/office/drawing/2014/main" id="{30F9B4AD-72C6-4ED2-A1F3-CA0A7A2476F9}"/>
              </a:ext>
            </a:extLst>
          </p:cNvPr>
          <p:cNvSpPr txBox="1"/>
          <p:nvPr/>
        </p:nvSpPr>
        <p:spPr>
          <a:xfrm>
            <a:off x="1579562" y="5213888"/>
            <a:ext cx="319076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A</a:t>
            </a:r>
          </a:p>
        </p:txBody>
      </p:sp>
      <p:sp>
        <p:nvSpPr>
          <p:cNvPr id="11" name="B">
            <a:extLst>
              <a:ext uri="{FF2B5EF4-FFF2-40B4-BE49-F238E27FC236}">
                <a16:creationId xmlns:a16="http://schemas.microsoft.com/office/drawing/2014/main" id="{384E0C9F-A4E5-43A7-8A37-209CF96E70C9}"/>
              </a:ext>
            </a:extLst>
          </p:cNvPr>
          <p:cNvSpPr txBox="1"/>
          <p:nvPr/>
        </p:nvSpPr>
        <p:spPr>
          <a:xfrm>
            <a:off x="1579562" y="5542501"/>
            <a:ext cx="319076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B</a:t>
            </a:r>
          </a:p>
        </p:txBody>
      </p:sp>
      <p:sp>
        <p:nvSpPr>
          <p:cNvPr id="12" name="A + B">
            <a:extLst>
              <a:ext uri="{FF2B5EF4-FFF2-40B4-BE49-F238E27FC236}">
                <a16:creationId xmlns:a16="http://schemas.microsoft.com/office/drawing/2014/main" id="{3D60B849-6D46-47A5-B0A2-F7C9FA881F9B}"/>
              </a:ext>
            </a:extLst>
          </p:cNvPr>
          <p:cNvSpPr txBox="1"/>
          <p:nvPr/>
        </p:nvSpPr>
        <p:spPr>
          <a:xfrm>
            <a:off x="3090862" y="5394863"/>
            <a:ext cx="738324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A</a:t>
            </a:r>
            <a:r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Symbol"/>
                <a:ea typeface="Symbol"/>
                <a:cs typeface="Symbol"/>
                <a:sym typeface="Symbo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+ B</a:t>
            </a:r>
          </a:p>
        </p:txBody>
      </p:sp>
      <p:sp>
        <p:nvSpPr>
          <p:cNvPr id="13" name="A + B (reads “A or B”) is 1 iff either A or B is 1">
            <a:extLst>
              <a:ext uri="{FF2B5EF4-FFF2-40B4-BE49-F238E27FC236}">
                <a16:creationId xmlns:a16="http://schemas.microsoft.com/office/drawing/2014/main" id="{A0B0A317-70C5-4145-A7FD-256D7B4D25E0}"/>
              </a:ext>
            </a:extLst>
          </p:cNvPr>
          <p:cNvSpPr txBox="1"/>
          <p:nvPr/>
        </p:nvSpPr>
        <p:spPr>
          <a:xfrm>
            <a:off x="368300" y="4542375"/>
            <a:ext cx="8242300" cy="4349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4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A + B </a:t>
            </a:r>
            <a:r>
              <a:rPr kumimoji="0" sz="2400" b="1" i="1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(reads “A or B”)</a:t>
            </a:r>
            <a:r>
              <a:rPr kumimoji="0" sz="24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 is 1 </a:t>
            </a:r>
            <a:r>
              <a:rPr kumimoji="0" sz="2400" b="1" i="0" u="none" strike="noStrike" kern="1200" cap="none" spc="0" normalizeH="0" baseline="0" noProof="0" err="1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iff</a:t>
            </a:r>
            <a:r>
              <a:rPr kumimoji="0" sz="24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 either A or B is 1</a:t>
            </a:r>
          </a:p>
        </p:txBody>
      </p:sp>
      <p:sp>
        <p:nvSpPr>
          <p:cNvPr id="14" name="Line">
            <a:extLst>
              <a:ext uri="{FF2B5EF4-FFF2-40B4-BE49-F238E27FC236}">
                <a16:creationId xmlns:a16="http://schemas.microsoft.com/office/drawing/2014/main" id="{6193A60F-E682-4E8D-864E-AC2538DCEC77}"/>
              </a:ext>
            </a:extLst>
          </p:cNvPr>
          <p:cNvSpPr/>
          <p:nvPr/>
        </p:nvSpPr>
        <p:spPr>
          <a:xfrm>
            <a:off x="228600" y="2229388"/>
            <a:ext cx="8396288" cy="1588"/>
          </a:xfrm>
          <a:prstGeom prst="line">
            <a:avLst/>
          </a:prstGeom>
          <a:ln w="76200">
            <a:solidFill>
              <a:srgbClr val="A2A2A2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5" name="A">
            <a:extLst>
              <a:ext uri="{FF2B5EF4-FFF2-40B4-BE49-F238E27FC236}">
                <a16:creationId xmlns:a16="http://schemas.microsoft.com/office/drawing/2014/main" id="{368680A7-3AB2-43B9-A82C-AA5D1465857E}"/>
              </a:ext>
            </a:extLst>
          </p:cNvPr>
          <p:cNvSpPr txBox="1"/>
          <p:nvPr/>
        </p:nvSpPr>
        <p:spPr>
          <a:xfrm>
            <a:off x="1676400" y="1536700"/>
            <a:ext cx="319075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A'">
                <a:extLst>
                  <a:ext uri="{FF2B5EF4-FFF2-40B4-BE49-F238E27FC236}">
                    <a16:creationId xmlns:a16="http://schemas.microsoft.com/office/drawing/2014/main" id="{72CA8E43-1F7F-452F-9573-FB0A08C5E8FF}"/>
                  </a:ext>
                </a:extLst>
              </p:cNvPr>
              <p:cNvSpPr txBox="1"/>
              <p:nvPr/>
            </p:nvSpPr>
            <p:spPr>
              <a:xfrm>
                <a:off x="2971800" y="1531937"/>
                <a:ext cx="398506" cy="38036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50800" tIns="50800" rIns="50800" bIns="50800">
                <a:spAutoFit/>
              </a:bodyPr>
              <a:lstStyle>
                <a:lvl1pPr marL="39686" marR="39686" defTabSz="914400">
                  <a:lnSpc>
                    <a:spcPct val="90000"/>
                  </a:lnSpc>
                  <a:buClr>
                    <a:srgbClr val="062B6B"/>
                  </a:buClr>
                  <a:buFont typeface="Arial"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39686" marR="39686" lvl="0" indent="0" algn="l" defTabSz="914400" rtl="0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62B6B"/>
                  </a:buClr>
                  <a:buSzTx/>
                  <a:buFont typeface="Arial"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ar>
                        <m:barPr>
                          <m:pos m:val="top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62B6B"/>
                              </a:solidFill>
                              <a:effectLst/>
                              <a:uLnTx/>
                              <a:uFill>
                                <a:solidFill>
                                  <a:srgbClr val="062B6B"/>
                                </a:solidFill>
                              </a:uFill>
                              <a:latin typeface="Cambria Math" panose="02040503050406030204" pitchFamily="18" charset="0"/>
                              <a:sym typeface="Arial"/>
                            </a:rPr>
                          </m:ctrlPr>
                        </m:bar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62B6B"/>
                              </a:solidFill>
                              <a:effectLst/>
                              <a:uLnTx/>
                              <a:uFill>
                                <a:solidFill>
                                  <a:srgbClr val="062B6B"/>
                                </a:solidFill>
                              </a:uFill>
                              <a:latin typeface="Cambria Math" panose="02040503050406030204" pitchFamily="18" charset="0"/>
                              <a:sym typeface="Arial"/>
                            </a:rPr>
                            <m:t>𝑨</m:t>
                          </m:r>
                        </m:e>
                      </m:bar>
                    </m:oMath>
                  </m:oMathPara>
                </a14:m>
                <a:endParaRPr kumimoji="0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Arial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16" name="A'">
                <a:extLst>
                  <a:ext uri="{FF2B5EF4-FFF2-40B4-BE49-F238E27FC236}">
                    <a16:creationId xmlns:a16="http://schemas.microsoft.com/office/drawing/2014/main" id="{72CA8E43-1F7F-452F-9573-FB0A08C5E8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1800" y="1531937"/>
                <a:ext cx="398506" cy="38036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a14="http://schemas.microsoft.com/office/drawing/2010/main" xmlns:ma14="http://schemas.microsoft.com/office/mac/drawingml/2011/main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A' (reads “not A”) is 1 iff A is 0">
                <a:extLst>
                  <a:ext uri="{FF2B5EF4-FFF2-40B4-BE49-F238E27FC236}">
                    <a16:creationId xmlns:a16="http://schemas.microsoft.com/office/drawing/2014/main" id="{C53674E9-4953-4F30-AE20-574F1017EB8B}"/>
                  </a:ext>
                </a:extLst>
              </p:cNvPr>
              <p:cNvSpPr txBox="1"/>
              <p:nvPr/>
            </p:nvSpPr>
            <p:spPr>
              <a:xfrm>
                <a:off x="304800" y="957262"/>
                <a:ext cx="8242300" cy="472950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lIns="50800" tIns="50800" rIns="50800" bIns="50800">
                <a:sp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DA273E"/>
                  </a:buClr>
                  <a:buSzTx/>
                  <a:buFont typeface="Arial"/>
                  <a:buNone/>
                  <a:tabLst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kumimoji="0" lang="en-US" sz="24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62B6B"/>
                            </a:solidFill>
                            <a:effectLst/>
                            <a:uLnTx/>
                            <a:uFill>
                              <a:solidFill>
                                <a:srgbClr val="062B6B"/>
                              </a:solidFill>
                            </a:uFill>
                            <a:latin typeface="Cambria Math" panose="02040503050406030204" pitchFamily="18" charset="0"/>
                            <a:sym typeface="Arial"/>
                          </a:rPr>
                        </m:ctrlPr>
                      </m:barPr>
                      <m:e>
                        <m:r>
                          <a:rPr kumimoji="0" lang="en-US" sz="24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62B6B"/>
                            </a:solidFill>
                            <a:effectLst/>
                            <a:uLnTx/>
                            <a:uFill>
                              <a:solidFill>
                                <a:srgbClr val="062B6B"/>
                              </a:solidFill>
                            </a:uFill>
                            <a:latin typeface="Cambria Math" panose="02040503050406030204" pitchFamily="18" charset="0"/>
                            <a:sym typeface="Arial"/>
                          </a:rPr>
                          <m:t>𝑨</m:t>
                        </m:r>
                      </m:e>
                    </m:bar>
                  </m:oMath>
                </a14:m>
                <a:r>
                  <a:rPr kumimoji="0" sz="24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DA273E"/>
                      </a:solidFill>
                    </a:uFill>
                    <a:latin typeface="Garamond"/>
                    <a:cs typeface="Arial"/>
                    <a:sym typeface="Arial"/>
                  </a:rPr>
                  <a:t> </a:t>
                </a:r>
                <a:r>
                  <a:rPr kumimoji="0" sz="24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DA273E"/>
                      </a:solidFill>
                    </a:uFill>
                    <a:latin typeface="Garamond"/>
                    <a:cs typeface="Arial"/>
                    <a:sym typeface="Arial"/>
                  </a:rPr>
                  <a:t>(reads “not A”)</a:t>
                </a:r>
                <a:r>
                  <a:rPr kumimoji="0" sz="24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DA273E"/>
                      </a:solidFill>
                    </a:uFill>
                    <a:latin typeface="Garamond"/>
                    <a:cs typeface="Arial"/>
                    <a:sym typeface="Arial"/>
                  </a:rPr>
                  <a:t> is 1 </a:t>
                </a:r>
                <a:r>
                  <a:rPr kumimoji="0" sz="2400" b="1" i="0" u="none" strike="noStrike" kern="1200" cap="none" spc="0" normalizeH="0" baseline="0" noProof="0" err="1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DA273E"/>
                      </a:solidFill>
                    </a:uFill>
                    <a:latin typeface="Garamond"/>
                    <a:cs typeface="Arial"/>
                    <a:sym typeface="Arial"/>
                  </a:rPr>
                  <a:t>iff</a:t>
                </a:r>
                <a:r>
                  <a:rPr kumimoji="0" sz="24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DA273E"/>
                      </a:solidFill>
                    </a:uFill>
                    <a:latin typeface="Garamond"/>
                    <a:cs typeface="Arial"/>
                    <a:sym typeface="Arial"/>
                  </a:rPr>
                  <a:t> A is 0</a:t>
                </a:r>
              </a:p>
            </p:txBody>
          </p:sp>
        </mc:Choice>
        <mc:Fallback xmlns="">
          <p:sp>
            <p:nvSpPr>
              <p:cNvPr id="17" name="A' (reads “not A”) is 1 iff A is 0">
                <a:extLst>
                  <a:ext uri="{FF2B5EF4-FFF2-40B4-BE49-F238E27FC236}">
                    <a16:creationId xmlns:a16="http://schemas.microsoft.com/office/drawing/2014/main" id="{C53674E9-4953-4F30-AE20-574F1017EB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957262"/>
                <a:ext cx="8242300" cy="472950"/>
              </a:xfrm>
              <a:prstGeom prst="rect">
                <a:avLst/>
              </a:prstGeom>
              <a:blipFill>
                <a:blip r:embed="rId3"/>
                <a:stretch>
                  <a:fillRect t="-8974" b="-26923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a14="http://schemas.microsoft.com/office/drawing/2010/main" xmlns:ma14="http://schemas.microsoft.com/office/mac/drawingml/2011/main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droppedImage.pdf" descr="droppedImage.pdf">
            <a:extLst>
              <a:ext uri="{FF2B5EF4-FFF2-40B4-BE49-F238E27FC236}">
                <a16:creationId xmlns:a16="http://schemas.microsoft.com/office/drawing/2014/main" id="{7F146B6A-3240-4308-AC5E-9FBDE9AF61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93900" y="1397000"/>
            <a:ext cx="1041400" cy="736600"/>
          </a:xfrm>
          <a:prstGeom prst="rect">
            <a:avLst/>
          </a:prstGeom>
          <a:ln w="25400"/>
        </p:spPr>
      </p:pic>
      <p:pic>
        <p:nvPicPr>
          <p:cNvPr id="19" name="droppedImage.pdf" descr="droppedImage.pdf">
            <a:extLst>
              <a:ext uri="{FF2B5EF4-FFF2-40B4-BE49-F238E27FC236}">
                <a16:creationId xmlns:a16="http://schemas.microsoft.com/office/drawing/2014/main" id="{4A08919D-6952-41D8-BAC3-57B8BC58EA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30400" y="3067588"/>
            <a:ext cx="1155700" cy="736600"/>
          </a:xfrm>
          <a:prstGeom prst="rect">
            <a:avLst/>
          </a:prstGeom>
          <a:ln w="25400"/>
        </p:spPr>
      </p:pic>
      <p:pic>
        <p:nvPicPr>
          <p:cNvPr id="20" name="droppedImage.pdf" descr="droppedImage.pdf">
            <a:extLst>
              <a:ext uri="{FF2B5EF4-FFF2-40B4-BE49-F238E27FC236}">
                <a16:creationId xmlns:a16="http://schemas.microsoft.com/office/drawing/2014/main" id="{CC55843F-38D3-40C7-A164-E64F42E321F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30400" y="5256751"/>
            <a:ext cx="1155700" cy="736600"/>
          </a:xfrm>
          <a:prstGeom prst="rect">
            <a:avLst/>
          </a:prstGeom>
          <a:ln w="25400"/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1" name="Table">
                <a:extLst>
                  <a:ext uri="{FF2B5EF4-FFF2-40B4-BE49-F238E27FC236}">
                    <a16:creationId xmlns:a16="http://schemas.microsoft.com/office/drawing/2014/main" id="{01FD4D4A-DAEF-461D-BBFB-193D8817100A}"/>
                  </a:ext>
                </a:extLst>
              </p:cNvPr>
              <p:cNvGraphicFramePr/>
              <p:nvPr/>
            </p:nvGraphicFramePr>
            <p:xfrm>
              <a:off x="7355840" y="838200"/>
              <a:ext cx="1016000" cy="1254062"/>
            </p:xfrm>
            <a:graphic>
              <a:graphicData uri="http://schemas.openxmlformats.org/drawingml/2006/table">
                <a:tbl>
                  <a:tblPr/>
                  <a:tblGrid>
                    <a:gridCol w="508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080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𝑨</m:t>
                                </m:r>
                              </m:oMath>
                            </m:oMathPara>
                          </a14:m>
                          <a:endParaRPr sz="2000" b="1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50800" marR="50800" marT="50800" marB="5080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bar>
                                  <m:barPr>
                                    <m:pos m:val="top"/>
                                    <m:ctrlP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barPr>
                                  <m:e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  <m:t>𝑨</m:t>
                                    </m:r>
                                  </m:e>
                                </m:bar>
                              </m:oMath>
                            </m:oMathPara>
                          </a14:m>
                          <a:endParaRPr sz="2000" b="1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50800" marR="50800" marT="50800" marB="5080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50800" marR="50800" marT="50800" marB="5080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50800" marR="50800" marT="50800" marB="5080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50800" marR="50800" marT="50800" marB="5080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50800" marR="50800" marT="50800" marB="5080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1" name="Table">
                <a:extLst>
                  <a:ext uri="{FF2B5EF4-FFF2-40B4-BE49-F238E27FC236}">
                    <a16:creationId xmlns:a16="http://schemas.microsoft.com/office/drawing/2014/main" id="{01FD4D4A-DAEF-461D-BBFB-193D8817100A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890867097"/>
                  </p:ext>
                </p:extLst>
              </p:nvPr>
            </p:nvGraphicFramePr>
            <p:xfrm>
              <a:off x="7355840" y="838200"/>
              <a:ext cx="1016000" cy="1254062"/>
            </p:xfrm>
            <a:graphic>
              <a:graphicData uri="http://schemas.openxmlformats.org/drawingml/2006/table">
                <a:tbl>
                  <a:tblPr/>
                  <a:tblGrid>
                    <a:gridCol w="508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080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44126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50800" marR="50800" marT="50800" marB="5080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>
                          <a:blip r:embed="rId7"/>
                          <a:stretch>
                            <a:fillRect l="-19048" r="-102381" b="-2068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50800" marR="50800" marT="50800" marB="5080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>
                          <a:blip r:embed="rId7"/>
                          <a:stretch>
                            <a:fillRect l="-119048" r="-2381" b="-20684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064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50800" marR="50800" marT="50800" marB="5080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50800" marR="50800" marT="50800" marB="5080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064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50800" marR="50800" marT="50800" marB="5080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50800" marR="50800" marT="50800" marB="5080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2" name="Table">
                <a:extLst>
                  <a:ext uri="{FF2B5EF4-FFF2-40B4-BE49-F238E27FC236}">
                    <a16:creationId xmlns:a16="http://schemas.microsoft.com/office/drawing/2014/main" id="{B51F5D0C-7C35-4F50-8E3D-6BE165A5DE05}"/>
                  </a:ext>
                </a:extLst>
              </p:cNvPr>
              <p:cNvGraphicFramePr/>
              <p:nvPr/>
            </p:nvGraphicFramePr>
            <p:xfrm>
              <a:off x="7112000" y="2318288"/>
              <a:ext cx="1524000" cy="1905000"/>
            </p:xfrm>
            <a:graphic>
              <a:graphicData uri="http://schemas.openxmlformats.org/drawingml/2006/table">
                <a:tbl>
                  <a:tblPr/>
                  <a:tblGrid>
                    <a:gridCol w="381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810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620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𝑨</m:t>
                                </m:r>
                              </m:oMath>
                            </m:oMathPara>
                          </a14:m>
                          <a:endParaRPr sz="2000" b="1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𝑩</m:t>
                                </m:r>
                              </m:oMath>
                            </m:oMathPara>
                          </a14:m>
                          <a:endParaRPr sz="2000" b="1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 xmlns:m="http://schemas.openxmlformats.org/officeDocument/2006/math"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</m:oMath>
                          </a14:m>
                          <a:r>
                            <a:rPr lang="en-US"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 • </a:t>
                          </a:r>
                          <a14:m>
                            <m:oMath xmlns:m="http://schemas.openxmlformats.org/officeDocument/2006/math">
                              <m:r>
                                <a:rPr lang="en-US" sz="2000" b="1" i="1" smtClean="0">
                                  <a:solidFill>
                                    <a:srgbClr val="2F2F2F"/>
                                  </a:solidFill>
                                  <a:uFill>
                                    <a:solidFill>
                                      <a:srgbClr val="2F2F2F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  <m:t>𝑩</m:t>
                              </m:r>
                            </m:oMath>
                          </a14:m>
                          <a:endParaRPr sz="2000" b="1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2" name="Table">
                <a:extLst>
                  <a:ext uri="{FF2B5EF4-FFF2-40B4-BE49-F238E27FC236}">
                    <a16:creationId xmlns:a16="http://schemas.microsoft.com/office/drawing/2014/main" id="{B51F5D0C-7C35-4F50-8E3D-6BE165A5DE05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4254850900"/>
                  </p:ext>
                </p:extLst>
              </p:nvPr>
            </p:nvGraphicFramePr>
            <p:xfrm>
              <a:off x="7112000" y="2318288"/>
              <a:ext cx="1524000" cy="1905000"/>
            </p:xfrm>
            <a:graphic>
              <a:graphicData uri="http://schemas.openxmlformats.org/drawingml/2006/table">
                <a:tbl>
                  <a:tblPr/>
                  <a:tblGrid>
                    <a:gridCol w="381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810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620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810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>
                          <a:blip r:embed="rId8"/>
                          <a:stretch>
                            <a:fillRect l="-39683" t="-7937" r="-301587" b="-42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>
                          <a:blip r:embed="rId8"/>
                          <a:stretch>
                            <a:fillRect l="-139683" t="-7937" r="-201587" b="-42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>
                          <a:blip r:embed="rId8"/>
                          <a:stretch>
                            <a:fillRect l="-120800" t="-7937" r="-1600" b="-4285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3" name="Table">
                <a:extLst>
                  <a:ext uri="{FF2B5EF4-FFF2-40B4-BE49-F238E27FC236}">
                    <a16:creationId xmlns:a16="http://schemas.microsoft.com/office/drawing/2014/main" id="{00B510F3-6D15-443C-BD10-53F55CE4464F}"/>
                  </a:ext>
                </a:extLst>
              </p:cNvPr>
              <p:cNvGraphicFramePr/>
              <p:nvPr/>
            </p:nvGraphicFramePr>
            <p:xfrm>
              <a:off x="7162800" y="4451888"/>
              <a:ext cx="1524000" cy="1905000"/>
            </p:xfrm>
            <a:graphic>
              <a:graphicData uri="http://schemas.openxmlformats.org/drawingml/2006/table">
                <a:tbl>
                  <a:tblPr/>
                  <a:tblGrid>
                    <a:gridCol w="381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810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620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𝑨</m:t>
                                </m:r>
                              </m:oMath>
                            </m:oMathPara>
                          </a14:m>
                          <a:endParaRPr sz="2000" b="1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𝑩</m:t>
                                </m:r>
                              </m:oMath>
                            </m:oMathPara>
                          </a14:m>
                          <a:endParaRPr sz="2000" b="1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 xmlns:m="http://schemas.openxmlformats.org/officeDocument/2006/math"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oMath>
                          </a14:m>
                          <a:r>
                            <a:rPr lang="en-US"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 </a:t>
                          </a:r>
                          <a:endParaRPr sz="2000" b="1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3" name="Table">
                <a:extLst>
                  <a:ext uri="{FF2B5EF4-FFF2-40B4-BE49-F238E27FC236}">
                    <a16:creationId xmlns:a16="http://schemas.microsoft.com/office/drawing/2014/main" id="{00B510F3-6D15-443C-BD10-53F55CE4464F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2822345576"/>
                  </p:ext>
                </p:extLst>
              </p:nvPr>
            </p:nvGraphicFramePr>
            <p:xfrm>
              <a:off x="7162800" y="4451888"/>
              <a:ext cx="1524000" cy="1905000"/>
            </p:xfrm>
            <a:graphic>
              <a:graphicData uri="http://schemas.openxmlformats.org/drawingml/2006/table">
                <a:tbl>
                  <a:tblPr/>
                  <a:tblGrid>
                    <a:gridCol w="381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810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620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810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>
                          <a:blip r:embed="rId9"/>
                          <a:stretch>
                            <a:fillRect l="-39683" r="-301587" b="-42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>
                          <a:blip r:embed="rId9"/>
                          <a:stretch>
                            <a:fillRect l="-141935" r="-206452" b="-42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>
                          <a:blip r:embed="rId9"/>
                          <a:stretch>
                            <a:fillRect l="-120000" r="-2400" b="-4285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81000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2000" b="1">
                              <a:solidFill>
                                <a:srgbClr val="2F2F2F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034329503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E575D1-BC59-4A34-BA83-33A90199E4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Recall: Boolean Algebra: Big Picture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2E0FD8-42C5-44AB-A169-963FD4C9D4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4035" y="997527"/>
            <a:ext cx="8610600" cy="5193723"/>
          </a:xfrm>
        </p:spPr>
        <p:txBody>
          <a:bodyPr/>
          <a:lstStyle/>
          <a:p>
            <a:r>
              <a:rPr lang="en-US"/>
              <a:t>An algebra on 1’s and 0’s</a:t>
            </a:r>
          </a:p>
          <a:p>
            <a:pPr lvl="1"/>
            <a:r>
              <a:rPr lang="en-US" sz="2000"/>
              <a:t>with AND, OR, NOT operations </a:t>
            </a:r>
          </a:p>
          <a:p>
            <a:pPr lvl="1"/>
            <a:endParaRPr lang="en-US" sz="2000"/>
          </a:p>
          <a:p>
            <a:r>
              <a:rPr lang="en-US"/>
              <a:t>What you start with</a:t>
            </a:r>
          </a:p>
          <a:p>
            <a:pPr lvl="1"/>
            <a:r>
              <a:rPr lang="en-US" sz="2000">
                <a:solidFill>
                  <a:srgbClr val="0000FF"/>
                </a:solidFill>
                <a:uFill>
                  <a:solidFill>
                    <a:srgbClr val="D21C42"/>
                  </a:solidFill>
                </a:uFill>
              </a:rPr>
              <a:t>Axioms:</a:t>
            </a:r>
            <a:r>
              <a:rPr lang="en-US" sz="2000"/>
              <a:t> basic things about objects and operations</a:t>
            </a:r>
            <a:br>
              <a:rPr lang="en-US" sz="2000"/>
            </a:br>
            <a:r>
              <a:rPr lang="en-US" sz="2000"/>
              <a:t>you just assume to be true at the start</a:t>
            </a:r>
          </a:p>
          <a:p>
            <a:pPr lvl="1"/>
            <a:endParaRPr lang="en-US" sz="2000"/>
          </a:p>
          <a:p>
            <a:r>
              <a:rPr lang="en-US"/>
              <a:t>What you derive first</a:t>
            </a:r>
          </a:p>
          <a:p>
            <a:pPr lvl="1"/>
            <a:r>
              <a:rPr lang="en-US" sz="2000">
                <a:solidFill>
                  <a:srgbClr val="0000FF"/>
                </a:solidFill>
                <a:uFill>
                  <a:solidFill>
                    <a:srgbClr val="D21C42"/>
                  </a:solidFill>
                </a:uFill>
              </a:rPr>
              <a:t>Laws and theorems:</a:t>
            </a:r>
            <a:r>
              <a:rPr lang="en-US" sz="2000"/>
              <a:t>  allow you to manipulate Boolean expressions</a:t>
            </a:r>
          </a:p>
          <a:p>
            <a:pPr lvl="1"/>
            <a:r>
              <a:rPr lang="en-US" sz="2000"/>
              <a:t>…also allow us to do some simplification on Boolean expressions</a:t>
            </a:r>
          </a:p>
          <a:p>
            <a:pPr lvl="1"/>
            <a:endParaRPr lang="en-US" sz="2000"/>
          </a:p>
          <a:p>
            <a:r>
              <a:rPr lang="en-US"/>
              <a:t>What you derive later</a:t>
            </a:r>
          </a:p>
          <a:p>
            <a:pPr lvl="1"/>
            <a:r>
              <a:rPr lang="en-US" sz="2000"/>
              <a:t>More “sophisticated” properties useful for manipulating digital designs represented in the form of Boolean equations</a:t>
            </a:r>
          </a:p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9EE48A3-E176-4E96-8DBD-C57FF06CE3A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279EF5C-C746-4084-8A0D-12DD977AB7F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5" name="H4020347-George_Boole-SPL.png" descr="H4020347-George_Boole-SPL.png">
            <a:extLst>
              <a:ext uri="{FF2B5EF4-FFF2-40B4-BE49-F238E27FC236}">
                <a16:creationId xmlns:a16="http://schemas.microsoft.com/office/drawing/2014/main" id="{84BF7AD2-E5DE-4C5A-B6B4-C7C5CDB965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1350" y="997527"/>
            <a:ext cx="2127850" cy="2540000"/>
          </a:xfrm>
          <a:prstGeom prst="rect">
            <a:avLst/>
          </a:prstGeom>
          <a:ln w="6350">
            <a:solidFill>
              <a:srgbClr val="062B6B"/>
            </a:solidFill>
          </a:ln>
          <a:effectLst>
            <a:outerShdw blurRad="127000" dist="76200" dir="2700000" rotWithShape="0">
              <a:srgbClr val="000000">
                <a:alpha val="75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E8E3B54-886E-2E46-8A0B-20332702470E}"/>
              </a:ext>
            </a:extLst>
          </p:cNvPr>
          <p:cNvSpPr txBox="1"/>
          <p:nvPr/>
        </p:nvSpPr>
        <p:spPr>
          <a:xfrm>
            <a:off x="253181" y="6488668"/>
            <a:ext cx="62120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George Boole, “The Mathematical Analysis of Logic,” 1847.</a:t>
            </a:r>
          </a:p>
        </p:txBody>
      </p:sp>
    </p:spTree>
    <p:extLst>
      <p:ext uri="{BB962C8B-B14F-4D97-AF65-F5344CB8AC3E}">
        <p14:creationId xmlns:p14="http://schemas.microsoft.com/office/powerpoint/2010/main" val="4090050815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4DF493-ECA1-4457-BD87-C27B8A55AF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Recall: Boolean Algebra: Axioms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889531-C2FF-427B-A69A-D1EB24A5B25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1.  B contains at least two elements,…">
                <a:extLst>
                  <a:ext uri="{FF2B5EF4-FFF2-40B4-BE49-F238E27FC236}">
                    <a16:creationId xmlns:a16="http://schemas.microsoft.com/office/drawing/2014/main" id="{D3B3C824-98BB-4CC6-940B-A60A41D47468}"/>
                  </a:ext>
                </a:extLst>
              </p:cNvPr>
              <p:cNvSpPr txBox="1"/>
              <p:nvPr/>
            </p:nvSpPr>
            <p:spPr>
              <a:xfrm>
                <a:off x="358775" y="1252003"/>
                <a:ext cx="4546601" cy="5257800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lIns="50800" tIns="50800" rIns="50800" bIns="50800">
                <a:sp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62B6B"/>
                  </a:buClr>
                  <a:buSzTx/>
                  <a:buFont typeface="Arial"/>
                  <a:buNone/>
                  <a:tabLst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1. 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B 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contains at least two elements,  </a:t>
                </a:r>
              </a:p>
              <a:p>
                <a:pPr marL="39686" marR="39686" lvl="0" indent="0" algn="l" defTabSz="914400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62B6B"/>
                  </a:buClr>
                  <a:buSzTx/>
                  <a:buFont typeface="Arial"/>
                  <a:buNone/>
                  <a:tabLst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    0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and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1,  such that 0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Symbol"/>
                  </a:rPr>
                  <a:t>≠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1</a:t>
                </a:r>
              </a:p>
              <a:p>
                <a:pPr marL="39686" marR="39686" lvl="0" indent="0" algn="l" defTabSz="914400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62B6B"/>
                  </a:buClr>
                  <a:buSzTx/>
                  <a:buFont typeface="Arial"/>
                  <a:buNone/>
                  <a:tabLst/>
                  <a:defRPr sz="1800" b="1" i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kumimoji="0" lang="en-US" sz="1800" b="1" i="1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endParaRPr>
              </a:p>
              <a:p>
                <a:pPr marL="39686" marR="39686" lvl="0" indent="0" algn="l" defTabSz="914400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62B6B"/>
                  </a:buClr>
                  <a:buSzTx/>
                  <a:buFont typeface="Arial"/>
                  <a:buNone/>
                  <a:tabLst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2. 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Closure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 </a:t>
                </a:r>
                <a:r>
                  <a:rPr kumimoji="0" lang="en-US" sz="1800" b="1" i="1" u="none" strike="noStrike" kern="1200" cap="none" spc="0" normalizeH="0" baseline="0" noProof="0" err="1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a</a:t>
                </a:r>
                <a:r>
                  <a:rPr kumimoji="0" lang="en-US" sz="1800" b="1" i="0" u="none" strike="noStrike" kern="1200" cap="none" spc="0" normalizeH="0" baseline="0" noProof="0" err="1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,</a:t>
                </a:r>
                <a:r>
                  <a:rPr kumimoji="0" lang="en-US" sz="1800" b="1" i="1" u="none" strike="noStrike" kern="1200" cap="none" spc="0" normalizeH="0" baseline="0" noProof="0" err="1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b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US" sz="18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62B6B"/>
                        </a:solidFill>
                        <a:effectLst/>
                        <a:uLnTx/>
                        <a:uFill>
                          <a:solidFill>
                            <a:srgbClr val="062B6B"/>
                          </a:solidFill>
                        </a:u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Arial"/>
                      </a:rPr>
                      <m:t>∈</m:t>
                    </m:r>
                  </m:oMath>
                </a14:m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B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,</a:t>
                </a:r>
              </a:p>
              <a:p>
                <a:pPr marL="39686" marR="39686" lvl="0" indent="0" algn="l" defTabSz="914400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62B6B"/>
                  </a:buClr>
                  <a:buSzTx/>
                  <a:buFont typeface="Arial"/>
                  <a:buNone/>
                  <a:tabLst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     (</a:t>
                </a:r>
                <a:r>
                  <a:rPr kumimoji="0" lang="en-US" sz="1800" b="1" i="0" u="none" strike="noStrike" kern="1200" cap="none" spc="0" normalizeH="0" baseline="0" noProof="0" err="1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i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)  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a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+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b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US" sz="18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62B6B"/>
                        </a:solidFill>
                        <a:effectLst/>
                        <a:uLnTx/>
                        <a:uFill>
                          <a:solidFill>
                            <a:srgbClr val="062B6B"/>
                          </a:solidFill>
                        </a:u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Arial"/>
                      </a:rPr>
                      <m:t>∈</m:t>
                    </m:r>
                  </m:oMath>
                </a14:m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B</a:t>
                </a:r>
              </a:p>
              <a:p>
                <a:pPr marL="39686" marR="39686" lvl="0" indent="0" algn="l" defTabSz="914400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62B6B"/>
                  </a:buClr>
                  <a:buSzTx/>
                  <a:buFont typeface="Arial"/>
                  <a:buNone/>
                  <a:tabLst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     (ii) 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a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•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b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US" sz="18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62B6B"/>
                        </a:solidFill>
                        <a:effectLst/>
                        <a:uLnTx/>
                        <a:uFill>
                          <a:solidFill>
                            <a:srgbClr val="062B6B"/>
                          </a:solidFill>
                        </a:u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Arial"/>
                      </a:rPr>
                      <m:t>∈</m:t>
                    </m:r>
                  </m:oMath>
                </a14:m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B</a:t>
                </a:r>
              </a:p>
              <a:p>
                <a:pPr marL="39686" marR="39686" lvl="0" indent="0" algn="l" defTabSz="914400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62B6B"/>
                  </a:buClr>
                  <a:buSzTx/>
                  <a:buFont typeface="Arial"/>
                  <a:buNone/>
                  <a:tabLst/>
                  <a:defRPr sz="1800" b="1" i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kumimoji="0" lang="en-US" sz="1800" b="1" i="1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endParaRPr>
              </a:p>
              <a:p>
                <a:pPr marL="39686" marR="39686" lvl="0" indent="0" algn="l" defTabSz="914400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62B6B"/>
                  </a:buClr>
                  <a:buSzTx/>
                  <a:buFont typeface="Arial"/>
                  <a:buNone/>
                  <a:tabLst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3. 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Commutative Laws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: </a:t>
                </a:r>
                <a:r>
                  <a:rPr kumimoji="0" lang="en-US" sz="1800" b="1" i="1" u="none" strike="noStrike" kern="1200" cap="none" spc="0" normalizeH="0" baseline="0" noProof="0" err="1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a</a:t>
                </a:r>
                <a:r>
                  <a:rPr kumimoji="0" lang="en-US" sz="1800" b="1" i="0" u="none" strike="noStrike" kern="1200" cap="none" spc="0" normalizeH="0" baseline="0" noProof="0" err="1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,</a:t>
                </a:r>
                <a:r>
                  <a:rPr kumimoji="0" lang="en-US" sz="1800" b="1" i="1" u="none" strike="noStrike" kern="1200" cap="none" spc="0" normalizeH="0" baseline="0" noProof="0" err="1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b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US" sz="18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62B6B"/>
                        </a:solidFill>
                        <a:effectLst/>
                        <a:uLnTx/>
                        <a:uFill>
                          <a:solidFill>
                            <a:srgbClr val="062B6B"/>
                          </a:solidFill>
                        </a:u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Arial"/>
                      </a:rPr>
                      <m:t>∈</m:t>
                    </m:r>
                  </m:oMath>
                </a14:m>
                <a:r>
                  <a: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ea typeface="Symbol"/>
                    <a:cs typeface="Symbol"/>
                    <a:sym typeface="Symbol"/>
                  </a:rPr>
                  <a:t>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B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, </a:t>
                </a:r>
              </a:p>
              <a:p>
                <a:pPr marL="39686" marR="39686" lvl="0" indent="0" algn="l" defTabSz="914400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62B6B"/>
                  </a:buClr>
                  <a:buSzTx/>
                  <a:buFont typeface="Arial"/>
                  <a:buNone/>
                  <a:tabLst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     (</a:t>
                </a:r>
                <a:r>
                  <a:rPr kumimoji="0" lang="en-US" sz="1800" b="1" i="0" u="none" strike="noStrike" kern="1200" cap="none" spc="0" normalizeH="0" baseline="0" noProof="0" err="1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i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)  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a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+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b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=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b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+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a</a:t>
                </a:r>
              </a:p>
              <a:p>
                <a:pPr marL="39686" marR="39686" lvl="0" indent="0" algn="l" defTabSz="914400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62B6B"/>
                  </a:buClr>
                  <a:buSzTx/>
                  <a:buFont typeface="Arial"/>
                  <a:buNone/>
                  <a:tabLst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     (ii) 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a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•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b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=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b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•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a</a:t>
                </a:r>
              </a:p>
              <a:p>
                <a:pPr marL="39686" marR="39686" lvl="0" indent="0" algn="l" defTabSz="914400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62B6B"/>
                  </a:buClr>
                  <a:buSzTx/>
                  <a:buFont typeface="Arial"/>
                  <a:buNone/>
                  <a:tabLst/>
                  <a:defRPr sz="1800" b="1" i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kumimoji="0" lang="en-US" sz="1800" b="1" i="1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endParaRPr>
              </a:p>
              <a:p>
                <a:pPr marL="39686" marR="39686" lvl="0" indent="0" algn="l" defTabSz="914400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62B6B"/>
                  </a:buClr>
                  <a:buSzTx/>
                  <a:buFont typeface="Arial"/>
                  <a:buNone/>
                  <a:tabLst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4. 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Identities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: 0, 1 </a:t>
                </a:r>
                <a14:m>
                  <m:oMath xmlns:m="http://schemas.openxmlformats.org/officeDocument/2006/math">
                    <m:r>
                      <a:rPr kumimoji="0" lang="en-US" sz="18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62B6B"/>
                        </a:solidFill>
                        <a:effectLst/>
                        <a:uLnTx/>
                        <a:uFill>
                          <a:solidFill>
                            <a:srgbClr val="062B6B"/>
                          </a:solidFill>
                        </a:u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Arial"/>
                      </a:rPr>
                      <m:t>∈</m:t>
                    </m:r>
                  </m:oMath>
                </a14:m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B</a:t>
                </a:r>
              </a:p>
              <a:p>
                <a:pPr marL="39686" marR="39686" lvl="0" indent="0" algn="l" defTabSz="914400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62B6B"/>
                  </a:buClr>
                  <a:buSzTx/>
                  <a:buFont typeface="Arial"/>
                  <a:buNone/>
                  <a:tabLst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     (</a:t>
                </a:r>
                <a:r>
                  <a:rPr kumimoji="0" lang="en-US" sz="1800" b="1" i="0" u="none" strike="noStrike" kern="1200" cap="none" spc="0" normalizeH="0" baseline="0" noProof="0" err="1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i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) 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a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+ 0 =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a</a:t>
                </a:r>
              </a:p>
              <a:p>
                <a:pPr marL="39686" marR="39686" lvl="0" indent="0" algn="l" defTabSz="914400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62B6B"/>
                  </a:buClr>
                  <a:buSzTx/>
                  <a:buFont typeface="Arial"/>
                  <a:buNone/>
                  <a:tabLst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     (ii)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a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• 1 =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a</a:t>
                </a:r>
              </a:p>
              <a:p>
                <a:pPr marL="39686" marR="39686" lvl="0" indent="0" algn="l" defTabSz="914400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62B6B"/>
                  </a:buClr>
                  <a:buSzTx/>
                  <a:buFont typeface="Arial"/>
                  <a:buNone/>
                  <a:tabLst/>
                  <a:defRPr sz="1800" b="1" i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kumimoji="0" lang="en-US" sz="1800" b="1" i="1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endParaRPr>
              </a:p>
              <a:p>
                <a:pPr marL="39686" marR="39686" lvl="0" indent="0" algn="l" defTabSz="914400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62B6B"/>
                  </a:buClr>
                  <a:buSzTx/>
                  <a:buFont typeface="Arial"/>
                  <a:buNone/>
                  <a:tabLst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5. 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Distributive Laws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:</a:t>
                </a:r>
              </a:p>
              <a:p>
                <a:pPr marL="39686" marR="39686" lvl="0" indent="0" algn="l" defTabSz="914400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62B6B"/>
                  </a:buClr>
                  <a:buSzTx/>
                  <a:buFont typeface="Arial"/>
                  <a:buNone/>
                  <a:tabLst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     (</a:t>
                </a:r>
                <a:r>
                  <a:rPr kumimoji="0" lang="en-US" sz="1800" b="1" i="0" u="none" strike="noStrike" kern="1200" cap="none" spc="0" normalizeH="0" baseline="0" noProof="0" err="1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i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) 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a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+ (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b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•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c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) = (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a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+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b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) • (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a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+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c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)</a:t>
                </a:r>
              </a:p>
              <a:p>
                <a:pPr marL="39686" marR="39686" lvl="0" indent="0" algn="l" defTabSz="914400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62B6B"/>
                  </a:buClr>
                  <a:buSzTx/>
                  <a:buFont typeface="Arial"/>
                  <a:buNone/>
                  <a:tabLst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     (ii)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a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• (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b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+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c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) =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a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•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b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 + 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a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•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c</a:t>
                </a:r>
              </a:p>
              <a:p>
                <a:pPr marL="39686" marR="39686" lvl="0" indent="0" algn="l" defTabSz="914400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62B6B"/>
                  </a:buClr>
                  <a:buSzTx/>
                  <a:buFont typeface="Arial"/>
                  <a:buNone/>
                  <a:tabLst/>
                  <a:defRPr sz="1800" b="1" i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kumimoji="0" lang="en-US" sz="1800" b="1" i="1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endParaRPr>
              </a:p>
              <a:p>
                <a:pPr marL="39686" marR="39686" lvl="0" indent="0" algn="l" defTabSz="914400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62B6B"/>
                  </a:buClr>
                  <a:buSzTx/>
                  <a:buFont typeface="Arial"/>
                  <a:buNone/>
                  <a:tabLst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6.  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Complement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:</a:t>
                </a:r>
              </a:p>
              <a:p>
                <a:pPr marL="39686" marR="39686" lvl="0" indent="0" algn="l" defTabSz="914400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62B6B"/>
                  </a:buClr>
                  <a:buSzTx/>
                  <a:buFont typeface="Arial"/>
                  <a:buNone/>
                  <a:tabLst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     (</a:t>
                </a:r>
                <a:r>
                  <a:rPr kumimoji="0" lang="en-US" sz="1800" b="1" i="0" u="none" strike="noStrike" kern="1200" cap="none" spc="0" normalizeH="0" baseline="0" noProof="0" err="1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i</a:t>
                </a: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) </a:t>
                </a:r>
                <a14:m>
                  <m:oMath xmlns:m="http://schemas.openxmlformats.org/officeDocument/2006/math">
                    <m:r>
                      <a:rPr kumimoji="0" lang="en-US" sz="1800" b="1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62B6B"/>
                        </a:solidFill>
                        <a:effectLst/>
                        <a:uLnTx/>
                        <a:uFill>
                          <a:solidFill>
                            <a:srgbClr val="062B6B"/>
                          </a:solidFill>
                        </a:u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Arial"/>
                      </a:rPr>
                      <m:t>𝐚</m:t>
                    </m:r>
                    <m:r>
                      <a:rPr kumimoji="0" lang="en-US" sz="1800" b="1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62B6B"/>
                        </a:solidFill>
                        <a:effectLst/>
                        <a:uLnTx/>
                        <a:uFill>
                          <a:solidFill>
                            <a:srgbClr val="062B6B"/>
                          </a:solidFill>
                        </a:u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Arial"/>
                      </a:rPr>
                      <m:t>+</m:t>
                    </m:r>
                    <m:acc>
                      <m:accPr>
                        <m:chr m:val="̅"/>
                        <m:ctrlP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62B6B"/>
                            </a:solidFill>
                            <a:effectLst/>
                            <a:uLnTx/>
                            <a:uFill>
                              <a:solidFill>
                                <a:srgbClr val="062B6B"/>
                              </a:solidFill>
                            </a:uFill>
                            <a:latin typeface="Cambria Math" panose="02040503050406030204" pitchFamily="18" charset="0"/>
                            <a:sym typeface="Arial"/>
                          </a:rPr>
                        </m:ctrlPr>
                      </m:accPr>
                      <m:e>
                        <m: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62B6B"/>
                            </a:solidFill>
                            <a:effectLst/>
                            <a:uLnTx/>
                            <a:uFill>
                              <a:solidFill>
                                <a:srgbClr val="062B6B"/>
                              </a:solidFill>
                            </a:uFill>
                            <a:latin typeface="Cambria Math" panose="02040503050406030204" pitchFamily="18" charset="0"/>
                            <a:sym typeface="Arial"/>
                          </a:rPr>
                          <m:t>𝒂</m:t>
                        </m:r>
                      </m:e>
                    </m:acc>
                  </m:oMath>
                </a14:m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= 1</a:t>
                </a:r>
              </a:p>
              <a:p>
                <a:pPr marL="39686" marR="39686" lvl="0" indent="0" algn="l" defTabSz="914400" rtl="0" eaLnBrk="0" fontAlgn="base" latinLnBrk="0" hangingPunct="0">
                  <a:lnSpc>
                    <a:spcPct val="85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62B6B"/>
                  </a:buClr>
                  <a:buSzTx/>
                  <a:buFont typeface="Arial"/>
                  <a:buNone/>
                  <a:tabLst/>
                  <a:defRPr sz="1800" b="1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      (ii) </a:t>
                </a:r>
                <a14:m>
                  <m:oMath xmlns:m="http://schemas.openxmlformats.org/officeDocument/2006/math">
                    <m:r>
                      <a:rPr kumimoji="0" lang="en-US" sz="18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62B6B"/>
                        </a:solidFill>
                        <a:effectLst/>
                        <a:uLnTx/>
                        <a:uFill>
                          <a:solidFill>
                            <a:srgbClr val="062B6B"/>
                          </a:solidFill>
                        </a:u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Arial"/>
                      </a:rPr>
                      <m:t>𝐚</m:t>
                    </m:r>
                    <m:r>
                      <m:rPr>
                        <m:nor/>
                      </m:rPr>
                      <a:rPr kumimoji="0" lang="en-US" sz="1800" b="1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62B6B"/>
                        </a:solidFill>
                        <a:effectLst/>
                        <a:uLnTx/>
                        <a:uFill>
                          <a:solidFill>
                            <a:srgbClr val="062B6B"/>
                          </a:solidFill>
                        </a:u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/>
                        <a:sym typeface="Arial"/>
                      </a:rPr>
                      <m:t> </m:t>
                    </m:r>
                    <m:r>
                      <m:rPr>
                        <m:nor/>
                      </m:rPr>
                      <a:rPr kumimoji="0" 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62B6B"/>
                        </a:solidFill>
                        <a:effectLst/>
                        <a:uLnTx/>
                        <a:uFill>
                          <a:solidFill>
                            <a:srgbClr val="062B6B"/>
                          </a:solidFill>
                        </a:uFill>
                        <a:latin typeface="Arial"/>
                        <a:ea typeface="Arial"/>
                        <a:cs typeface="Arial"/>
                        <a:sym typeface="Arial"/>
                      </a:rPr>
                      <m:t>•</m:t>
                    </m:r>
                    <m:r>
                      <m:rPr>
                        <m:nor/>
                      </m:rPr>
                      <a:rPr kumimoji="0" lang="en-US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62B6B"/>
                        </a:solidFill>
                        <a:effectLst/>
                        <a:uLnTx/>
                        <a:uFill>
                          <a:solidFill>
                            <a:srgbClr val="062B6B"/>
                          </a:solidFill>
                        </a:uFill>
                        <a:latin typeface="Arial"/>
                        <a:ea typeface="Arial"/>
                        <a:cs typeface="Arial"/>
                        <a:sym typeface="Arial"/>
                      </a:rPr>
                      <m:t> </m:t>
                    </m:r>
                    <m:acc>
                      <m:accPr>
                        <m:chr m:val="̅"/>
                        <m:ctrlP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62B6B"/>
                            </a:solidFill>
                            <a:effectLst/>
                            <a:uLnTx/>
                            <a:uFill>
                              <a:solidFill>
                                <a:srgbClr val="062B6B"/>
                              </a:solidFill>
                            </a:uFill>
                            <a:latin typeface="Cambria Math" panose="02040503050406030204" pitchFamily="18" charset="0"/>
                            <a:sym typeface="Arial"/>
                          </a:rPr>
                        </m:ctrlPr>
                      </m:accPr>
                      <m:e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62B6B"/>
                            </a:solidFill>
                            <a:effectLst/>
                            <a:uLnTx/>
                            <a:uFill>
                              <a:solidFill>
                                <a:srgbClr val="062B6B"/>
                              </a:solidFill>
                            </a:uFill>
                            <a:latin typeface="Cambria Math" panose="02040503050406030204" pitchFamily="18" charset="0"/>
                            <a:sym typeface="Arial"/>
                          </a:rPr>
                          <m:t>𝒂</m:t>
                        </m:r>
                      </m:e>
                    </m:acc>
                    <m:r>
                      <a:rPr kumimoji="0" lang="en-US" sz="18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62B6B"/>
                        </a:solidFill>
                        <a:effectLst/>
                        <a:uLnTx/>
                        <a:uFill>
                          <a:solidFill>
                            <a:srgbClr val="062B6B"/>
                          </a:solidFill>
                        </a:uFill>
                        <a:latin typeface="Cambria Math" panose="02040503050406030204" pitchFamily="18" charset="0"/>
                        <a:sym typeface="Arial"/>
                      </a:rPr>
                      <m:t> </m:t>
                    </m:r>
                  </m:oMath>
                </a14:m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62B6B"/>
                    </a:solidFill>
                    <a:effectLst/>
                    <a:uLnTx/>
                    <a:uFill>
                      <a:solidFill>
                        <a:srgbClr val="062B6B"/>
                      </a:solidFill>
                    </a:uFill>
                    <a:latin typeface="Garamond"/>
                    <a:cs typeface="Arial"/>
                    <a:sym typeface="Arial"/>
                  </a:rPr>
                  <a:t>= 0</a:t>
                </a:r>
                <a:endParaRPr kumimoji="0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5" name="1.  B contains at least two elements,…">
                <a:extLst>
                  <a:ext uri="{FF2B5EF4-FFF2-40B4-BE49-F238E27FC236}">
                    <a16:creationId xmlns:a16="http://schemas.microsoft.com/office/drawing/2014/main" id="{D3B3C824-98BB-4CC6-940B-A60A41D474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775" y="1252003"/>
                <a:ext cx="4546601" cy="5257800"/>
              </a:xfrm>
              <a:prstGeom prst="rect">
                <a:avLst/>
              </a:prstGeom>
              <a:blipFill>
                <a:blip r:embed="rId2"/>
                <a:stretch>
                  <a:fillRect l="-1206" t="-1159" b="-1275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a14="http://schemas.microsoft.com/office/drawing/2010/main" xmlns:ma14="http://schemas.microsoft.com/office/mac/drawingml/2011/main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English version">
            <a:extLst>
              <a:ext uri="{FF2B5EF4-FFF2-40B4-BE49-F238E27FC236}">
                <a16:creationId xmlns:a16="http://schemas.microsoft.com/office/drawing/2014/main" id="{7D272BF4-3397-4604-B467-8D83331A54DC}"/>
              </a:ext>
            </a:extLst>
          </p:cNvPr>
          <p:cNvSpPr txBox="1"/>
          <p:nvPr/>
        </p:nvSpPr>
        <p:spPr>
          <a:xfrm>
            <a:off x="4827587" y="838200"/>
            <a:ext cx="1610826" cy="3518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DA273E"/>
              </a:buClr>
              <a:buFont typeface="Arial"/>
              <a:defRPr sz="1800" b="1" i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/>
            </a:pP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English version</a:t>
            </a:r>
          </a:p>
        </p:txBody>
      </p:sp>
      <p:sp>
        <p:nvSpPr>
          <p:cNvPr id="7" name="Result of AND, OR stays…">
            <a:extLst>
              <a:ext uri="{FF2B5EF4-FFF2-40B4-BE49-F238E27FC236}">
                <a16:creationId xmlns:a16="http://schemas.microsoft.com/office/drawing/2014/main" id="{7ACFD606-5A29-4F1C-9553-EE0091AE2A19}"/>
              </a:ext>
            </a:extLst>
          </p:cNvPr>
          <p:cNvSpPr txBox="1"/>
          <p:nvPr/>
        </p:nvSpPr>
        <p:spPr>
          <a:xfrm>
            <a:off x="4878387" y="1985428"/>
            <a:ext cx="2436244" cy="6011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Result of AND, OR stays</a:t>
            </a:r>
          </a:p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in set you start with</a:t>
            </a:r>
          </a:p>
        </p:txBody>
      </p:sp>
      <p:sp>
        <p:nvSpPr>
          <p:cNvPr id="8" name="For primitive AND, OR of…">
            <a:extLst>
              <a:ext uri="{FF2B5EF4-FFF2-40B4-BE49-F238E27FC236}">
                <a16:creationId xmlns:a16="http://schemas.microsoft.com/office/drawing/2014/main" id="{50855FA5-B4A3-457D-9D0F-AA0CDD107AB6}"/>
              </a:ext>
            </a:extLst>
          </p:cNvPr>
          <p:cNvSpPr txBox="1"/>
          <p:nvPr/>
        </p:nvSpPr>
        <p:spPr>
          <a:xfrm>
            <a:off x="4879975" y="2953803"/>
            <a:ext cx="3058658" cy="6011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For primitive AND, OR of</a:t>
            </a:r>
          </a:p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2 inputs, order doesn’t matter</a:t>
            </a:r>
          </a:p>
        </p:txBody>
      </p:sp>
      <p:sp>
        <p:nvSpPr>
          <p:cNvPr id="9" name="There are identity elements…">
            <a:extLst>
              <a:ext uri="{FF2B5EF4-FFF2-40B4-BE49-F238E27FC236}">
                <a16:creationId xmlns:a16="http://schemas.microsoft.com/office/drawing/2014/main" id="{49CFEA69-693C-49C7-BB44-51BB43C17F6D}"/>
              </a:ext>
            </a:extLst>
          </p:cNvPr>
          <p:cNvSpPr txBox="1"/>
          <p:nvPr/>
        </p:nvSpPr>
        <p:spPr>
          <a:xfrm>
            <a:off x="4826000" y="3830103"/>
            <a:ext cx="3391249" cy="8504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There are identity elements</a:t>
            </a:r>
          </a:p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for AND, OR,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that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give you back</a:t>
            </a:r>
          </a:p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what you started with</a:t>
            </a:r>
          </a:p>
        </p:txBody>
      </p:sp>
      <p:sp>
        <p:nvSpPr>
          <p:cNvPr id="10" name="•  distributes over +, just like algebra…">
            <a:extLst>
              <a:ext uri="{FF2B5EF4-FFF2-40B4-BE49-F238E27FC236}">
                <a16:creationId xmlns:a16="http://schemas.microsoft.com/office/drawing/2014/main" id="{80307745-655E-41A7-9F85-30670B8B607B}"/>
              </a:ext>
            </a:extLst>
          </p:cNvPr>
          <p:cNvSpPr txBox="1"/>
          <p:nvPr/>
        </p:nvSpPr>
        <p:spPr>
          <a:xfrm>
            <a:off x="4840287" y="4792128"/>
            <a:ext cx="3685689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•</a:t>
            </a: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 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distributes over +, just like algebra</a:t>
            </a:r>
          </a:p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…but + distributes over </a:t>
            </a: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•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, also (!!)</a:t>
            </a:r>
          </a:p>
        </p:txBody>
      </p:sp>
      <p:sp>
        <p:nvSpPr>
          <p:cNvPr id="11" name="There is a complement element,…">
            <a:extLst>
              <a:ext uri="{FF2B5EF4-FFF2-40B4-BE49-F238E27FC236}">
                <a16:creationId xmlns:a16="http://schemas.microsoft.com/office/drawing/2014/main" id="{916B2295-EDC3-4CC2-8577-16877A01F070}"/>
              </a:ext>
            </a:extLst>
          </p:cNvPr>
          <p:cNvSpPr txBox="1"/>
          <p:nvPr/>
        </p:nvSpPr>
        <p:spPr>
          <a:xfrm>
            <a:off x="4826000" y="5811303"/>
            <a:ext cx="4391651" cy="6011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There is a complement element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;</a:t>
            </a:r>
            <a:endParaRPr kumimoji="0" sz="1800" b="1" i="0" u="none" strike="noStrike" kern="1200" cap="none" spc="0" normalizeH="0" baseline="0" noProof="0">
              <a:ln>
                <a:noFill/>
              </a:ln>
              <a:solidFill>
                <a:srgbClr val="DA273E"/>
              </a:solidFill>
              <a:effectLst/>
              <a:uLnTx/>
              <a:uFill>
                <a:solidFill>
                  <a:srgbClr val="DA273E"/>
                </a:solidFill>
              </a:uFill>
              <a:latin typeface="Garamond"/>
              <a:cs typeface="Arial"/>
              <a:sym typeface="Arial"/>
            </a:endParaRPr>
          </a:p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AND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/</a:t>
            </a:r>
            <a:r>
              <a:rPr kumimoji="0" sz="1800" b="1" i="0" u="none" strike="noStrike" kern="1200" cap="none" spc="0" normalizeH="0" baseline="0" noProof="0" err="1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ORing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with it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give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s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the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identity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 elm.</a:t>
            </a:r>
            <a:endParaRPr kumimoji="0" sz="1800" b="1" i="0" u="none" strike="noStrike" kern="1200" cap="none" spc="0" normalizeH="0" baseline="0" noProof="0">
              <a:ln>
                <a:noFill/>
              </a:ln>
              <a:solidFill>
                <a:srgbClr val="DA273E"/>
              </a:solidFill>
              <a:effectLst/>
              <a:uLnTx/>
              <a:uFill>
                <a:solidFill>
                  <a:srgbClr val="DA273E"/>
                </a:solidFill>
              </a:uFill>
              <a:latin typeface="Garamond"/>
              <a:cs typeface="Arial"/>
              <a:sym typeface="Arial"/>
            </a:endParaRPr>
          </a:p>
        </p:txBody>
      </p:sp>
      <p:sp>
        <p:nvSpPr>
          <p:cNvPr id="12" name="Line">
            <a:extLst>
              <a:ext uri="{FF2B5EF4-FFF2-40B4-BE49-F238E27FC236}">
                <a16:creationId xmlns:a16="http://schemas.microsoft.com/office/drawing/2014/main" id="{F8E492D6-EF87-4A7B-959C-D27EF7A8AC72}"/>
              </a:ext>
            </a:extLst>
          </p:cNvPr>
          <p:cNvSpPr/>
          <p:nvPr/>
        </p:nvSpPr>
        <p:spPr>
          <a:xfrm>
            <a:off x="4652962" y="958315"/>
            <a:ext cx="1588" cy="5276851"/>
          </a:xfrm>
          <a:prstGeom prst="line">
            <a:avLst/>
          </a:prstGeom>
          <a:ln w="12700">
            <a:solidFill>
              <a:srgbClr val="062B6B"/>
            </a:solidFill>
            <a:prstDash val="sysDot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3" name="Line">
            <a:extLst>
              <a:ext uri="{FF2B5EF4-FFF2-40B4-BE49-F238E27FC236}">
                <a16:creationId xmlns:a16="http://schemas.microsoft.com/office/drawing/2014/main" id="{9B6F38C5-9D40-46EF-AEE1-C91B2AE54D78}"/>
              </a:ext>
            </a:extLst>
          </p:cNvPr>
          <p:cNvSpPr/>
          <p:nvPr/>
        </p:nvSpPr>
        <p:spPr>
          <a:xfrm>
            <a:off x="514350" y="1836203"/>
            <a:ext cx="8509000" cy="1588"/>
          </a:xfrm>
          <a:prstGeom prst="line">
            <a:avLst/>
          </a:prstGeom>
          <a:ln w="12700">
            <a:solidFill>
              <a:srgbClr val="062B6B"/>
            </a:solidFill>
            <a:prstDash val="sysDot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4" name="Line">
            <a:extLst>
              <a:ext uri="{FF2B5EF4-FFF2-40B4-BE49-F238E27FC236}">
                <a16:creationId xmlns:a16="http://schemas.microsoft.com/office/drawing/2014/main" id="{A3F3628B-AADE-45DA-B2E5-07F291EE670D}"/>
              </a:ext>
            </a:extLst>
          </p:cNvPr>
          <p:cNvSpPr/>
          <p:nvPr/>
        </p:nvSpPr>
        <p:spPr>
          <a:xfrm>
            <a:off x="482600" y="2839503"/>
            <a:ext cx="8509000" cy="1588"/>
          </a:xfrm>
          <a:prstGeom prst="line">
            <a:avLst/>
          </a:prstGeom>
          <a:ln w="12700">
            <a:solidFill>
              <a:srgbClr val="062B6B"/>
            </a:solidFill>
            <a:prstDash val="sysDot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5" name="Line">
            <a:extLst>
              <a:ext uri="{FF2B5EF4-FFF2-40B4-BE49-F238E27FC236}">
                <a16:creationId xmlns:a16="http://schemas.microsoft.com/office/drawing/2014/main" id="{B8257988-A318-480C-8D43-A05820001AE9}"/>
              </a:ext>
            </a:extLst>
          </p:cNvPr>
          <p:cNvSpPr/>
          <p:nvPr/>
        </p:nvSpPr>
        <p:spPr>
          <a:xfrm>
            <a:off x="482600" y="3753903"/>
            <a:ext cx="8509000" cy="1588"/>
          </a:xfrm>
          <a:prstGeom prst="line">
            <a:avLst/>
          </a:prstGeom>
          <a:ln w="12700">
            <a:solidFill>
              <a:srgbClr val="062B6B"/>
            </a:solidFill>
            <a:prstDash val="sysDot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6" name="Line">
            <a:extLst>
              <a:ext uri="{FF2B5EF4-FFF2-40B4-BE49-F238E27FC236}">
                <a16:creationId xmlns:a16="http://schemas.microsoft.com/office/drawing/2014/main" id="{DEDA668C-0CB9-44DA-9E59-2DE4C90E1246}"/>
              </a:ext>
            </a:extLst>
          </p:cNvPr>
          <p:cNvSpPr/>
          <p:nvPr/>
        </p:nvSpPr>
        <p:spPr>
          <a:xfrm>
            <a:off x="482600" y="4744503"/>
            <a:ext cx="8509000" cy="1588"/>
          </a:xfrm>
          <a:prstGeom prst="line">
            <a:avLst/>
          </a:prstGeom>
          <a:ln w="12700">
            <a:solidFill>
              <a:srgbClr val="062B6B"/>
            </a:solidFill>
            <a:prstDash val="sysDot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" name="Line">
            <a:extLst>
              <a:ext uri="{FF2B5EF4-FFF2-40B4-BE49-F238E27FC236}">
                <a16:creationId xmlns:a16="http://schemas.microsoft.com/office/drawing/2014/main" id="{C39F455E-B447-4D9E-9740-5F5645B199BC}"/>
              </a:ext>
            </a:extLst>
          </p:cNvPr>
          <p:cNvSpPr/>
          <p:nvPr/>
        </p:nvSpPr>
        <p:spPr>
          <a:xfrm>
            <a:off x="558800" y="5735103"/>
            <a:ext cx="8509000" cy="1588"/>
          </a:xfrm>
          <a:prstGeom prst="line">
            <a:avLst/>
          </a:prstGeom>
          <a:ln w="12700">
            <a:solidFill>
              <a:srgbClr val="062B6B"/>
            </a:solidFill>
            <a:prstDash val="sysDot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" name="Formal version">
            <a:extLst>
              <a:ext uri="{FF2B5EF4-FFF2-40B4-BE49-F238E27FC236}">
                <a16:creationId xmlns:a16="http://schemas.microsoft.com/office/drawing/2014/main" id="{81AED5DE-6FD1-442E-AC03-C43A23D8E85B}"/>
              </a:ext>
            </a:extLst>
          </p:cNvPr>
          <p:cNvSpPr txBox="1"/>
          <p:nvPr/>
        </p:nvSpPr>
        <p:spPr>
          <a:xfrm>
            <a:off x="531812" y="887412"/>
            <a:ext cx="1600503" cy="3518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Formal version</a:t>
            </a:r>
          </a:p>
        </p:txBody>
      </p:sp>
      <p:sp>
        <p:nvSpPr>
          <p:cNvPr id="19" name="Math formality...">
            <a:extLst>
              <a:ext uri="{FF2B5EF4-FFF2-40B4-BE49-F238E27FC236}">
                <a16:creationId xmlns:a16="http://schemas.microsoft.com/office/drawing/2014/main" id="{28FA0574-F5FA-4251-826B-4C1FABCC159A}"/>
              </a:ext>
            </a:extLst>
          </p:cNvPr>
          <p:cNvSpPr txBox="1"/>
          <p:nvPr/>
        </p:nvSpPr>
        <p:spPr>
          <a:xfrm>
            <a:off x="4916487" y="1366303"/>
            <a:ext cx="1799082" cy="3518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/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Math formality...</a:t>
            </a:r>
          </a:p>
        </p:txBody>
      </p:sp>
      <p:sp>
        <p:nvSpPr>
          <p:cNvPr id="20" name="Rectangle">
            <a:extLst>
              <a:ext uri="{FF2B5EF4-FFF2-40B4-BE49-F238E27FC236}">
                <a16:creationId xmlns:a16="http://schemas.microsoft.com/office/drawing/2014/main" id="{F12CD67A-0B13-4B29-AB9E-584520DA0CBF}"/>
              </a:ext>
            </a:extLst>
          </p:cNvPr>
          <p:cNvSpPr/>
          <p:nvPr/>
        </p:nvSpPr>
        <p:spPr>
          <a:xfrm>
            <a:off x="1071564" y="3183991"/>
            <a:ext cx="2236786" cy="541902"/>
          </a:xfrm>
          <a:prstGeom prst="rect">
            <a:avLst/>
          </a:prstGeom>
          <a:solidFill>
            <a:srgbClr val="FFFFFF"/>
          </a:solidFill>
          <a:ln w="25400"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sym typeface="Times"/>
            </a:endParaRPr>
          </a:p>
        </p:txBody>
      </p:sp>
      <p:sp>
        <p:nvSpPr>
          <p:cNvPr id="21" name="Rectangle">
            <a:extLst>
              <a:ext uri="{FF2B5EF4-FFF2-40B4-BE49-F238E27FC236}">
                <a16:creationId xmlns:a16="http://schemas.microsoft.com/office/drawing/2014/main" id="{2ABE4F09-5878-4535-83E8-7B8AB778A294}"/>
              </a:ext>
            </a:extLst>
          </p:cNvPr>
          <p:cNvSpPr/>
          <p:nvPr/>
        </p:nvSpPr>
        <p:spPr>
          <a:xfrm>
            <a:off x="1071564" y="4133315"/>
            <a:ext cx="2236786" cy="547688"/>
          </a:xfrm>
          <a:prstGeom prst="rect">
            <a:avLst/>
          </a:prstGeom>
          <a:solidFill>
            <a:srgbClr val="FFFFFF"/>
          </a:solidFill>
          <a:ln w="25400"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sym typeface="Times"/>
            </a:endParaRPr>
          </a:p>
        </p:txBody>
      </p:sp>
      <p:sp>
        <p:nvSpPr>
          <p:cNvPr id="22" name="Rectangle">
            <a:extLst>
              <a:ext uri="{FF2B5EF4-FFF2-40B4-BE49-F238E27FC236}">
                <a16:creationId xmlns:a16="http://schemas.microsoft.com/office/drawing/2014/main" id="{047FBA3A-0A0E-4496-8F2E-AF1E4F3747C4}"/>
              </a:ext>
            </a:extLst>
          </p:cNvPr>
          <p:cNvSpPr/>
          <p:nvPr/>
        </p:nvSpPr>
        <p:spPr>
          <a:xfrm>
            <a:off x="1102212" y="5032476"/>
            <a:ext cx="3088788" cy="588327"/>
          </a:xfrm>
          <a:prstGeom prst="rect">
            <a:avLst/>
          </a:prstGeom>
          <a:solidFill>
            <a:srgbClr val="FFFFFF"/>
          </a:solidFill>
          <a:ln w="25400"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sym typeface="Times"/>
            </a:endParaRPr>
          </a:p>
        </p:txBody>
      </p:sp>
      <p:sp>
        <p:nvSpPr>
          <p:cNvPr id="23" name="Rectangle">
            <a:extLst>
              <a:ext uri="{FF2B5EF4-FFF2-40B4-BE49-F238E27FC236}">
                <a16:creationId xmlns:a16="http://schemas.microsoft.com/office/drawing/2014/main" id="{6654C6CC-CE80-442D-BF99-EB3EAA9BE83A}"/>
              </a:ext>
            </a:extLst>
          </p:cNvPr>
          <p:cNvSpPr/>
          <p:nvPr/>
        </p:nvSpPr>
        <p:spPr>
          <a:xfrm>
            <a:off x="1077976" y="5999496"/>
            <a:ext cx="3063388" cy="389417"/>
          </a:xfrm>
          <a:prstGeom prst="rect">
            <a:avLst/>
          </a:prstGeom>
          <a:solidFill>
            <a:srgbClr val="FFFFFF"/>
          </a:solidFill>
          <a:ln w="25400"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sym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842379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left)">
                                      <p:cBhvr>
                                        <p:cTn id="6" dur="1000" fill="hold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left)">
                                      <p:cBhvr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left)">
                                      <p:cBhvr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left)">
                                      <p:cBhvr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 advAuto="0"/>
      <p:bldP spid="21" grpId="0" animBg="1" advAuto="0"/>
      <p:bldP spid="22" grpId="0" animBg="1" advAuto="0"/>
      <p:bldP spid="23" grpId="0" animBg="1" advAuto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6F1FE76-565A-47E1-ABA2-F18DBF442C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Recall: Boolean Algebra: Duality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338FC84-B361-4C07-8128-8F65774A0A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Observation </a:t>
            </a:r>
          </a:p>
          <a:p>
            <a:pPr lvl="1"/>
            <a:r>
              <a:rPr lang="en-US" sz="2000"/>
              <a:t>All the axioms come in “</a:t>
            </a:r>
            <a:r>
              <a:rPr lang="en-US" sz="2000">
                <a:solidFill>
                  <a:srgbClr val="0000CC"/>
                </a:solidFill>
              </a:rPr>
              <a:t>dual</a:t>
            </a:r>
            <a:r>
              <a:rPr lang="en-US" sz="2000"/>
              <a:t>” form </a:t>
            </a:r>
          </a:p>
          <a:p>
            <a:pPr lvl="1"/>
            <a:r>
              <a:rPr lang="en-US" sz="2000"/>
              <a:t>Anything true for an expression also true for its dual</a:t>
            </a:r>
          </a:p>
          <a:p>
            <a:pPr lvl="1"/>
            <a:r>
              <a:rPr lang="en-US" sz="2000"/>
              <a:t>So any derivation you could make that is true, can be flipped into dual form, and it stays true</a:t>
            </a:r>
          </a:p>
          <a:p>
            <a:pPr>
              <a:spcBef>
                <a:spcPts val="1200"/>
              </a:spcBef>
            </a:pPr>
            <a:r>
              <a:rPr lang="en-US"/>
              <a:t>Duality — More formally</a:t>
            </a:r>
          </a:p>
          <a:p>
            <a:pPr lvl="1"/>
            <a:r>
              <a:rPr lang="en-US"/>
              <a:t>A dual of a Boolean expression is derived by replacing </a:t>
            </a:r>
          </a:p>
          <a:p>
            <a:pPr lvl="2"/>
            <a:r>
              <a:rPr lang="en-US" sz="1800"/>
              <a:t>Every </a:t>
            </a:r>
            <a:r>
              <a:rPr lang="en-US" sz="1800">
                <a:solidFill>
                  <a:srgbClr val="0000CC"/>
                </a:solidFill>
              </a:rPr>
              <a:t>AND</a:t>
            </a:r>
            <a:r>
              <a:rPr lang="en-US" sz="1800"/>
              <a:t> operation with... an </a:t>
            </a:r>
            <a:r>
              <a:rPr lang="en-US" sz="1800">
                <a:solidFill>
                  <a:srgbClr val="0000CC"/>
                </a:solidFill>
              </a:rPr>
              <a:t>OR</a:t>
            </a:r>
            <a:r>
              <a:rPr lang="en-US" sz="1800"/>
              <a:t> operation</a:t>
            </a:r>
          </a:p>
          <a:p>
            <a:pPr lvl="2"/>
            <a:r>
              <a:rPr lang="en-US" sz="1800"/>
              <a:t>Every </a:t>
            </a:r>
            <a:r>
              <a:rPr lang="en-US" sz="1800">
                <a:solidFill>
                  <a:srgbClr val="FF0000"/>
                </a:solidFill>
              </a:rPr>
              <a:t>OR</a:t>
            </a:r>
            <a:r>
              <a:rPr lang="en-US" sz="1800"/>
              <a:t> operation with... an </a:t>
            </a:r>
            <a:r>
              <a:rPr lang="en-US" sz="1800">
                <a:solidFill>
                  <a:srgbClr val="FF0000"/>
                </a:solidFill>
              </a:rPr>
              <a:t>AND</a:t>
            </a:r>
          </a:p>
          <a:p>
            <a:pPr lvl="2"/>
            <a:r>
              <a:rPr lang="en-US" sz="1800"/>
              <a:t>Every </a:t>
            </a:r>
            <a:r>
              <a:rPr lang="en-US" sz="1800">
                <a:solidFill>
                  <a:srgbClr val="0000CC"/>
                </a:solidFill>
              </a:rPr>
              <a:t>constant 1</a:t>
            </a:r>
            <a:r>
              <a:rPr lang="en-US" sz="1800"/>
              <a:t> with... a </a:t>
            </a:r>
            <a:r>
              <a:rPr lang="en-US" sz="1800">
                <a:solidFill>
                  <a:srgbClr val="0000CC"/>
                </a:solidFill>
              </a:rPr>
              <a:t>constant 0</a:t>
            </a:r>
          </a:p>
          <a:p>
            <a:pPr lvl="2"/>
            <a:r>
              <a:rPr lang="en-US" sz="1800"/>
              <a:t>Every </a:t>
            </a:r>
            <a:r>
              <a:rPr lang="en-US" sz="1800">
                <a:solidFill>
                  <a:srgbClr val="FF0000"/>
                </a:solidFill>
              </a:rPr>
              <a:t>constant 0</a:t>
            </a:r>
            <a:r>
              <a:rPr lang="en-US" sz="1800"/>
              <a:t> with... </a:t>
            </a:r>
            <a:r>
              <a:rPr lang="en-US" sz="1800">
                <a:solidFill>
                  <a:srgbClr val="FF0000"/>
                </a:solidFill>
              </a:rPr>
              <a:t>a constant 1</a:t>
            </a:r>
          </a:p>
          <a:p>
            <a:pPr lvl="2"/>
            <a:r>
              <a:rPr lang="en-US" sz="1800"/>
              <a:t>But don’t change any of the literals or play with the complements!</a:t>
            </a:r>
          </a:p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994B0B0-624A-4346-B884-E58E8977C41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279EF5C-C746-4084-8A0D-12DD977AB7F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6" name="Rectangle">
            <a:extLst>
              <a:ext uri="{FF2B5EF4-FFF2-40B4-BE49-F238E27FC236}">
                <a16:creationId xmlns:a16="http://schemas.microsoft.com/office/drawing/2014/main" id="{F944B5FE-0C2D-4E2D-A9B1-761025061429}"/>
              </a:ext>
            </a:extLst>
          </p:cNvPr>
          <p:cNvSpPr/>
          <p:nvPr/>
        </p:nvSpPr>
        <p:spPr>
          <a:xfrm>
            <a:off x="985837" y="5486400"/>
            <a:ext cx="7172326" cy="941388"/>
          </a:xfrm>
          <a:prstGeom prst="rect">
            <a:avLst/>
          </a:prstGeom>
          <a:solidFill>
            <a:srgbClr val="FDFDC5"/>
          </a:solidFill>
          <a:ln w="12700">
            <a:miter lim="400000"/>
          </a:ln>
          <a:effectLst>
            <a:outerShdw blurRad="63500" dist="101600" dir="2700000" rotWithShape="0">
              <a:srgbClr val="9E9286">
                <a:alpha val="75000"/>
              </a:srgbClr>
            </a:outerShdw>
          </a:effectLst>
        </p:spPr>
        <p:txBody>
          <a:bodyPr lIns="12700" tIns="12700" rIns="12700" bIns="12700" anchor="ctr"/>
          <a:lstStyle/>
          <a:p>
            <a:pPr marL="38100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 b="1">
                <a:solidFill>
                  <a:srgbClr val="2F2F2F"/>
                </a:solidFill>
                <a:uFill>
                  <a:solidFill>
                    <a:srgbClr val="2F2F2F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1800" b="1" i="0" u="none" strike="noStrike" kern="1200" cap="none" spc="0" normalizeH="0" baseline="0" noProof="0">
              <a:ln>
                <a:noFill/>
              </a:ln>
              <a:solidFill>
                <a:srgbClr val="2F2F2F"/>
              </a:solidFill>
              <a:effectLst/>
              <a:uLnTx/>
              <a:uFill>
                <a:solidFill>
                  <a:srgbClr val="2F2F2F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7" name="➙  a + (b • c) = (a + b) • (a + c)">
            <a:extLst>
              <a:ext uri="{FF2B5EF4-FFF2-40B4-BE49-F238E27FC236}">
                <a16:creationId xmlns:a16="http://schemas.microsoft.com/office/drawing/2014/main" id="{8FBE5245-DB2A-45B3-A891-5D293231B373}"/>
              </a:ext>
            </a:extLst>
          </p:cNvPr>
          <p:cNvSpPr txBox="1"/>
          <p:nvPr/>
        </p:nvSpPr>
        <p:spPr>
          <a:xfrm>
            <a:off x="2954337" y="5980113"/>
            <a:ext cx="3320120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➙  </a:t>
            </a: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a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+ (</a:t>
            </a: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b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• </a:t>
            </a: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c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) = (</a:t>
            </a: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a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+ </a:t>
            </a: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b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) • (</a:t>
            </a: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a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+ </a:t>
            </a: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c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)</a:t>
            </a:r>
          </a:p>
        </p:txBody>
      </p:sp>
      <p:sp>
        <p:nvSpPr>
          <p:cNvPr id="8" name="a • (b + c) = (a • b) + (a • c)">
            <a:extLst>
              <a:ext uri="{FF2B5EF4-FFF2-40B4-BE49-F238E27FC236}">
                <a16:creationId xmlns:a16="http://schemas.microsoft.com/office/drawing/2014/main" id="{82D2FEE6-04C7-48AA-AC63-C21CA74F1876}"/>
              </a:ext>
            </a:extLst>
          </p:cNvPr>
          <p:cNvSpPr txBox="1"/>
          <p:nvPr/>
        </p:nvSpPr>
        <p:spPr>
          <a:xfrm>
            <a:off x="3241917" y="5602852"/>
            <a:ext cx="2991954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39686" marR="39686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a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• (</a:t>
            </a: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b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+ </a:t>
            </a: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c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) = (</a:t>
            </a: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a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• </a:t>
            </a: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b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) + (</a:t>
            </a: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a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• </a:t>
            </a: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c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) </a:t>
            </a:r>
          </a:p>
        </p:txBody>
      </p:sp>
      <p:sp>
        <p:nvSpPr>
          <p:cNvPr id="9" name="Example">
            <a:extLst>
              <a:ext uri="{FF2B5EF4-FFF2-40B4-BE49-F238E27FC236}">
                <a16:creationId xmlns:a16="http://schemas.microsoft.com/office/drawing/2014/main" id="{F7CE0B71-F2DD-489F-B409-1A8AF5BC9788}"/>
              </a:ext>
            </a:extLst>
          </p:cNvPr>
          <p:cNvSpPr txBox="1"/>
          <p:nvPr/>
        </p:nvSpPr>
        <p:spPr>
          <a:xfrm>
            <a:off x="1147762" y="5565775"/>
            <a:ext cx="1094284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23932557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460CEF-66E0-41CF-9A99-2D4910369B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Recall: Boolean Algebra: Useful Laws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1BD672-D4BB-4425-95C4-CF9E9A6B274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5" name="Operations with 0 and 1:…">
            <a:extLst>
              <a:ext uri="{FF2B5EF4-FFF2-40B4-BE49-F238E27FC236}">
                <a16:creationId xmlns:a16="http://schemas.microsoft.com/office/drawing/2014/main" id="{06CBC9BD-BD19-4112-A82D-A9F5C9ECB3CA}"/>
              </a:ext>
            </a:extLst>
          </p:cNvPr>
          <p:cNvSpPr txBox="1"/>
          <p:nvPr/>
        </p:nvSpPr>
        <p:spPr>
          <a:xfrm>
            <a:off x="346504" y="1596133"/>
            <a:ext cx="2910477" cy="42370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1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Operations with 0 and 1:</a:t>
            </a: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2000" b="1" i="1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cs typeface="Arial"/>
              <a:sym typeface="Arial"/>
            </a:endParaRP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2000" b="1" i="1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cs typeface="Arial"/>
              <a:sym typeface="Arial"/>
            </a:endParaRP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2000" b="1" i="1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cs typeface="Arial"/>
              <a:sym typeface="Arial"/>
            </a:endParaRP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1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Idempotent Law:</a:t>
            </a: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2000" b="1" i="1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cs typeface="Arial"/>
              <a:sym typeface="Arial"/>
            </a:endParaRP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2000" b="1" i="1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cs typeface="Arial"/>
              <a:sym typeface="Arial"/>
            </a:endParaRP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1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Involution Law:</a:t>
            </a: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2000" b="1" i="1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cs typeface="Arial"/>
              <a:sym typeface="Arial"/>
            </a:endParaRP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2000" b="1" i="1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cs typeface="Arial"/>
              <a:sym typeface="Arial"/>
            </a:endParaRP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2000" b="1" i="1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cs typeface="Arial"/>
              <a:sym typeface="Arial"/>
            </a:endParaRP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1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Laws of Complementarity:</a:t>
            </a: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2000" b="1" i="1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cs typeface="Arial"/>
              <a:sym typeface="Arial"/>
            </a:endParaRP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2000" b="1" i="1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cs typeface="Arial"/>
              <a:sym typeface="Arial"/>
            </a:endParaRP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lang="en-US" sz="900" b="1" i="1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cs typeface="Arial"/>
              <a:sym typeface="Arial"/>
            </a:endParaRP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1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Commutative Law:</a:t>
            </a:r>
          </a:p>
        </p:txBody>
      </p:sp>
      <p:sp>
        <p:nvSpPr>
          <p:cNvPr id="6" name="1.  X + 0 = X…">
            <a:extLst>
              <a:ext uri="{FF2B5EF4-FFF2-40B4-BE49-F238E27FC236}">
                <a16:creationId xmlns:a16="http://schemas.microsoft.com/office/drawing/2014/main" id="{FE12F4D5-DDE4-40A5-A55E-8E9BF75B2B46}"/>
              </a:ext>
            </a:extLst>
          </p:cNvPr>
          <p:cNvSpPr txBox="1"/>
          <p:nvPr/>
        </p:nvSpPr>
        <p:spPr>
          <a:xfrm>
            <a:off x="589391" y="1881884"/>
            <a:ext cx="1341714" cy="5745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Helvetica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</a:defRPr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ea typeface="ＭＳ Ｐゴシック" panose="020B0600070205080204" pitchFamily="34" charset="-128"/>
                <a:cs typeface="+mn-cs"/>
              </a:rPr>
              <a:t>1.  X + 0 = X</a:t>
            </a: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Helvetica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</a:defRPr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ea typeface="ＭＳ Ｐゴシック" panose="020B0600070205080204" pitchFamily="34" charset="-128"/>
                <a:cs typeface="+mn-cs"/>
              </a:rPr>
              <a:t>2.  X + 1 = 1</a:t>
            </a:r>
          </a:p>
        </p:txBody>
      </p:sp>
      <p:sp>
        <p:nvSpPr>
          <p:cNvPr id="7" name="3.  X + X = X">
            <a:extLst>
              <a:ext uri="{FF2B5EF4-FFF2-40B4-BE49-F238E27FC236}">
                <a16:creationId xmlns:a16="http://schemas.microsoft.com/office/drawing/2014/main" id="{0DDBF5F2-6CD8-415F-8677-A53DF87259BC}"/>
              </a:ext>
            </a:extLst>
          </p:cNvPr>
          <p:cNvSpPr txBox="1"/>
          <p:nvPr/>
        </p:nvSpPr>
        <p:spPr>
          <a:xfrm>
            <a:off x="603679" y="2869309"/>
            <a:ext cx="1352934" cy="3129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Helvetica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</a:defRPr>
            </a:lvl1pPr>
          </a:lstStyle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Helvetica"/>
              <a:buNone/>
              <a:tabLst/>
              <a:defRPr/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ea typeface="ＭＳ Ｐゴシック" panose="020B0600070205080204" pitchFamily="34" charset="-128"/>
                <a:cs typeface="+mn-cs"/>
              </a:rPr>
              <a:t>3.  X + X = X</a:t>
            </a:r>
          </a:p>
        </p:txBody>
      </p:sp>
      <p:sp>
        <p:nvSpPr>
          <p:cNvPr id="8" name="4.  (X')' = X">
            <a:extLst>
              <a:ext uri="{FF2B5EF4-FFF2-40B4-BE49-F238E27FC236}">
                <a16:creationId xmlns:a16="http://schemas.microsoft.com/office/drawing/2014/main" id="{8D0B4CB1-FE7D-4EE9-931E-08E271D16B7E}"/>
              </a:ext>
            </a:extLst>
          </p:cNvPr>
          <p:cNvSpPr txBox="1"/>
          <p:nvPr/>
        </p:nvSpPr>
        <p:spPr>
          <a:xfrm>
            <a:off x="589391" y="3791646"/>
            <a:ext cx="1240724" cy="3129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Helvetica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</a:defRPr>
            </a:lvl1pPr>
          </a:lstStyle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Helvetica"/>
              <a:buNone/>
              <a:tabLst/>
              <a:defRPr/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ea typeface="ＭＳ Ｐゴシック" panose="020B0600070205080204" pitchFamily="34" charset="-128"/>
                <a:cs typeface="+mn-cs"/>
              </a:rPr>
              <a:t>4.  </a:t>
            </a: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ea typeface="ＭＳ Ｐゴシック" panose="020B0600070205080204" pitchFamily="34" charset="-128"/>
                <a:cs typeface="+mn-cs"/>
              </a:rPr>
              <a:t>     </a:t>
            </a: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ea typeface="ＭＳ Ｐゴシック" panose="020B0600070205080204" pitchFamily="34" charset="-128"/>
                <a:cs typeface="+mn-cs"/>
              </a:rPr>
              <a:t> = X</a:t>
            </a:r>
          </a:p>
        </p:txBody>
      </p:sp>
      <p:sp>
        <p:nvSpPr>
          <p:cNvPr id="9" name="5.  X + X' = 1">
            <a:extLst>
              <a:ext uri="{FF2B5EF4-FFF2-40B4-BE49-F238E27FC236}">
                <a16:creationId xmlns:a16="http://schemas.microsoft.com/office/drawing/2014/main" id="{A94DE31D-BB1F-44E9-9F98-DD39E1DEC65D}"/>
              </a:ext>
            </a:extLst>
          </p:cNvPr>
          <p:cNvSpPr txBox="1"/>
          <p:nvPr/>
        </p:nvSpPr>
        <p:spPr>
          <a:xfrm>
            <a:off x="589391" y="4724220"/>
            <a:ext cx="1384995" cy="3129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Helvetica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</a:defRPr>
            </a:lvl1pPr>
          </a:lstStyle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Helvetica"/>
              <a:buNone/>
              <a:tabLst/>
              <a:defRPr/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ea typeface="ＭＳ Ｐゴシック" panose="020B0600070205080204" pitchFamily="34" charset="-128"/>
                <a:cs typeface="+mn-cs"/>
              </a:rPr>
              <a:t>5.  X + </a:t>
            </a: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ea typeface="ＭＳ Ｐゴシック" panose="020B0600070205080204" pitchFamily="34" charset="-128"/>
                <a:cs typeface="+mn-cs"/>
              </a:rPr>
              <a:t> </a:t>
            </a: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ea typeface="ＭＳ Ｐゴシック" panose="020B0600070205080204" pitchFamily="34" charset="-128"/>
                <a:cs typeface="+mn-cs"/>
              </a:rPr>
              <a:t> = 1</a:t>
            </a:r>
          </a:p>
        </p:txBody>
      </p:sp>
      <p:sp>
        <p:nvSpPr>
          <p:cNvPr id="10" name="6.  X + Y = Y + X">
            <a:extLst>
              <a:ext uri="{FF2B5EF4-FFF2-40B4-BE49-F238E27FC236}">
                <a16:creationId xmlns:a16="http://schemas.microsoft.com/office/drawing/2014/main" id="{14780C8B-EF83-4FF0-86F3-EEDE90CCB716}"/>
              </a:ext>
            </a:extLst>
          </p:cNvPr>
          <p:cNvSpPr txBox="1"/>
          <p:nvPr/>
        </p:nvSpPr>
        <p:spPr>
          <a:xfrm>
            <a:off x="589391" y="5618859"/>
            <a:ext cx="1721625" cy="3129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Helvetica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</a:defRPr>
            </a:lvl1pPr>
          </a:lstStyle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Helvetica"/>
              <a:buNone/>
              <a:tabLst/>
              <a:defRPr/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ea typeface="ＭＳ Ｐゴシック" panose="020B0600070205080204" pitchFamily="34" charset="-128"/>
                <a:cs typeface="+mn-cs"/>
              </a:rPr>
              <a:t>6.  X + Y = Y + X</a:t>
            </a:r>
          </a:p>
        </p:txBody>
      </p:sp>
      <p:sp>
        <p:nvSpPr>
          <p:cNvPr id="11" name="AND, OR with identities…">
            <a:extLst>
              <a:ext uri="{FF2B5EF4-FFF2-40B4-BE49-F238E27FC236}">
                <a16:creationId xmlns:a16="http://schemas.microsoft.com/office/drawing/2014/main" id="{08858D16-8258-4B3B-8816-978BCC159A95}"/>
              </a:ext>
            </a:extLst>
          </p:cNvPr>
          <p:cNvSpPr txBox="1"/>
          <p:nvPr/>
        </p:nvSpPr>
        <p:spPr>
          <a:xfrm>
            <a:off x="5791629" y="1543746"/>
            <a:ext cx="3235758" cy="44514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73A4FE"/>
              </a:buClr>
              <a:buSzTx/>
              <a:buFont typeface="Arial"/>
              <a:buNone/>
              <a:tabLst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73A4FE"/>
                </a:solidFill>
                <a:effectLst/>
                <a:uLnTx/>
                <a:uFill>
                  <a:solidFill>
                    <a:srgbClr val="73A4FE"/>
                  </a:solidFill>
                </a:uFill>
                <a:latin typeface="Garamond"/>
                <a:cs typeface="Arial"/>
                <a:sym typeface="Arial"/>
              </a:rPr>
              <a:t>AND, OR with identities</a:t>
            </a:r>
          </a:p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73A4FE"/>
              </a:buClr>
              <a:buSzTx/>
              <a:buFont typeface="Arial"/>
              <a:buNone/>
              <a:tabLst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73A4FE"/>
                </a:solidFill>
                <a:effectLst/>
                <a:uLnTx/>
                <a:uFill>
                  <a:solidFill>
                    <a:srgbClr val="73A4FE"/>
                  </a:solidFill>
                </a:uFill>
                <a:latin typeface="Garamond"/>
                <a:cs typeface="Arial"/>
                <a:sym typeface="Arial"/>
              </a:rPr>
              <a:t>gives you back the original</a:t>
            </a:r>
          </a:p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73A4FE"/>
              </a:buClr>
              <a:buSzTx/>
              <a:buFont typeface="Arial"/>
              <a:buNone/>
              <a:tabLst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73A4FE"/>
                </a:solidFill>
                <a:effectLst/>
                <a:uLnTx/>
                <a:uFill>
                  <a:solidFill>
                    <a:srgbClr val="73A4FE"/>
                  </a:solidFill>
                </a:uFill>
                <a:latin typeface="Garamond"/>
                <a:cs typeface="Arial"/>
                <a:sym typeface="Arial"/>
              </a:rPr>
              <a:t>variable or the identity</a:t>
            </a:r>
          </a:p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73A4FE"/>
              </a:buClr>
              <a:buSzTx/>
              <a:buFont typeface="Arial"/>
              <a:buNone/>
              <a:tabLst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2000" b="1" i="0" u="none" strike="noStrike" kern="1200" cap="none" spc="0" normalizeH="0" baseline="0" noProof="0">
              <a:ln>
                <a:noFill/>
              </a:ln>
              <a:solidFill>
                <a:srgbClr val="73A4FE"/>
              </a:solidFill>
              <a:effectLst/>
              <a:uLnTx/>
              <a:uFill>
                <a:solidFill>
                  <a:srgbClr val="73A4FE"/>
                </a:solidFill>
              </a:uFill>
              <a:latin typeface="Garamond"/>
              <a:cs typeface="Arial"/>
              <a:sym typeface="Arial"/>
            </a:endParaRPr>
          </a:p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73A4FE"/>
              </a:buClr>
              <a:buSzTx/>
              <a:buFont typeface="Arial"/>
              <a:buNone/>
              <a:tabLst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2000" b="1" i="0" u="none" strike="noStrike" kern="1200" cap="none" spc="0" normalizeH="0" baseline="0" noProof="0">
              <a:ln>
                <a:noFill/>
              </a:ln>
              <a:solidFill>
                <a:srgbClr val="73A4FE"/>
              </a:solidFill>
              <a:effectLst/>
              <a:uLnTx/>
              <a:uFill>
                <a:solidFill>
                  <a:srgbClr val="73A4FE"/>
                </a:solidFill>
              </a:uFill>
              <a:latin typeface="Garamond"/>
              <a:cs typeface="Arial"/>
              <a:sym typeface="Arial"/>
            </a:endParaRPr>
          </a:p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73A4FE"/>
              </a:buClr>
              <a:buSzTx/>
              <a:buFont typeface="Arial"/>
              <a:buNone/>
              <a:tabLst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73A4FE"/>
                </a:solidFill>
                <a:effectLst/>
                <a:uLnTx/>
                <a:uFill>
                  <a:solidFill>
                    <a:srgbClr val="73A4FE"/>
                  </a:solidFill>
                </a:uFill>
                <a:latin typeface="Garamond"/>
                <a:cs typeface="Arial"/>
                <a:sym typeface="Arial"/>
              </a:rPr>
              <a:t>AND, OR with self = self</a:t>
            </a:r>
          </a:p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73A4FE"/>
              </a:buClr>
              <a:buSzTx/>
              <a:buFont typeface="Arial"/>
              <a:buNone/>
              <a:tabLst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2000" b="1" i="0" u="none" strike="noStrike" kern="1200" cap="none" spc="0" normalizeH="0" baseline="0" noProof="0">
              <a:ln>
                <a:noFill/>
              </a:ln>
              <a:solidFill>
                <a:srgbClr val="73A4FE"/>
              </a:solidFill>
              <a:effectLst/>
              <a:uLnTx/>
              <a:uFill>
                <a:solidFill>
                  <a:srgbClr val="73A4FE"/>
                </a:solidFill>
              </a:uFill>
              <a:latin typeface="Garamond"/>
              <a:cs typeface="Arial"/>
              <a:sym typeface="Arial"/>
            </a:endParaRPr>
          </a:p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73A4FE"/>
              </a:buClr>
              <a:buSzTx/>
              <a:buFont typeface="Arial"/>
              <a:buNone/>
              <a:tabLst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1400" b="1" i="0" u="none" strike="noStrike" kern="1200" cap="none" spc="0" normalizeH="0" baseline="0" noProof="0">
              <a:ln>
                <a:noFill/>
              </a:ln>
              <a:solidFill>
                <a:srgbClr val="73A4FE"/>
              </a:solidFill>
              <a:effectLst/>
              <a:uLnTx/>
              <a:uFill>
                <a:solidFill>
                  <a:srgbClr val="73A4FE"/>
                </a:solidFill>
              </a:uFill>
              <a:latin typeface="Garamond"/>
              <a:cs typeface="Arial"/>
              <a:sym typeface="Arial"/>
            </a:endParaRPr>
          </a:p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73A4FE"/>
              </a:buClr>
              <a:buSzTx/>
              <a:buFont typeface="Arial"/>
              <a:buNone/>
              <a:tabLst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73A4FE"/>
                </a:solidFill>
                <a:effectLst/>
                <a:uLnTx/>
                <a:uFill>
                  <a:solidFill>
                    <a:srgbClr val="73A4FE"/>
                  </a:solidFill>
                </a:uFill>
                <a:latin typeface="Garamond"/>
                <a:cs typeface="Arial"/>
                <a:sym typeface="Arial"/>
              </a:rPr>
              <a:t>double complement = </a:t>
            </a:r>
          </a:p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73A4FE"/>
              </a:buClr>
              <a:buSzTx/>
              <a:buFont typeface="Arial"/>
              <a:buNone/>
              <a:tabLst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73A4FE"/>
                </a:solidFill>
                <a:effectLst/>
                <a:uLnTx/>
                <a:uFill>
                  <a:solidFill>
                    <a:srgbClr val="73A4FE"/>
                  </a:solidFill>
                </a:uFill>
                <a:latin typeface="Garamond"/>
                <a:cs typeface="Arial"/>
                <a:sym typeface="Arial"/>
              </a:rPr>
              <a:t>         no complement</a:t>
            </a:r>
          </a:p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73A4FE"/>
              </a:buClr>
              <a:buSzTx/>
              <a:buFont typeface="Arial"/>
              <a:buNone/>
              <a:tabLst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2000" b="1" i="0" u="none" strike="noStrike" kern="1200" cap="none" spc="0" normalizeH="0" baseline="0" noProof="0">
              <a:ln>
                <a:noFill/>
              </a:ln>
              <a:solidFill>
                <a:srgbClr val="73A4FE"/>
              </a:solidFill>
              <a:effectLst/>
              <a:uLnTx/>
              <a:uFill>
                <a:solidFill>
                  <a:srgbClr val="73A4FE"/>
                </a:solidFill>
              </a:uFill>
              <a:latin typeface="Garamond"/>
              <a:cs typeface="Arial"/>
              <a:sym typeface="Arial"/>
            </a:endParaRPr>
          </a:p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73A4FE"/>
              </a:buClr>
              <a:buSzTx/>
              <a:buFont typeface="Arial"/>
              <a:buNone/>
              <a:tabLst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73A4FE"/>
                </a:solidFill>
                <a:effectLst/>
                <a:uLnTx/>
                <a:uFill>
                  <a:solidFill>
                    <a:srgbClr val="73A4FE"/>
                  </a:solidFill>
                </a:uFill>
                <a:latin typeface="Garamond"/>
                <a:cs typeface="Arial"/>
                <a:sym typeface="Arial"/>
              </a:rPr>
              <a:t>AND, OR with complement</a:t>
            </a:r>
          </a:p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73A4FE"/>
              </a:buClr>
              <a:buSzTx/>
              <a:buFont typeface="Arial"/>
              <a:buNone/>
              <a:tabLst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73A4FE"/>
                </a:solidFill>
                <a:effectLst/>
                <a:uLnTx/>
                <a:uFill>
                  <a:solidFill>
                    <a:srgbClr val="73A4FE"/>
                  </a:solidFill>
                </a:uFill>
                <a:latin typeface="Garamond"/>
                <a:cs typeface="Arial"/>
                <a:sym typeface="Arial"/>
              </a:rPr>
              <a:t>gives you an identity</a:t>
            </a:r>
          </a:p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73A4FE"/>
              </a:buClr>
              <a:buSzTx/>
              <a:buFont typeface="Arial"/>
              <a:buNone/>
              <a:tabLst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2000" b="1" i="0" u="none" strike="noStrike" kern="1200" cap="none" spc="0" normalizeH="0" baseline="0" noProof="0">
              <a:ln>
                <a:noFill/>
              </a:ln>
              <a:solidFill>
                <a:srgbClr val="73A4FE"/>
              </a:solidFill>
              <a:effectLst/>
              <a:uLnTx/>
              <a:uFill>
                <a:solidFill>
                  <a:srgbClr val="73A4FE"/>
                </a:solidFill>
              </a:uFill>
              <a:latin typeface="Garamond"/>
              <a:cs typeface="Arial"/>
              <a:sym typeface="Arial"/>
            </a:endParaRPr>
          </a:p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73A4FE"/>
              </a:buClr>
              <a:buSzTx/>
              <a:buFont typeface="Arial"/>
              <a:buNone/>
              <a:tabLst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2000" b="1" i="0" u="none" strike="noStrike" kern="1200" cap="none" spc="0" normalizeH="0" baseline="0" noProof="0">
              <a:ln>
                <a:noFill/>
              </a:ln>
              <a:solidFill>
                <a:srgbClr val="73A4FE"/>
              </a:solidFill>
              <a:effectLst/>
              <a:uLnTx/>
              <a:uFill>
                <a:solidFill>
                  <a:srgbClr val="73A4FE"/>
                </a:solidFill>
              </a:uFill>
              <a:latin typeface="Garamond"/>
              <a:cs typeface="Arial"/>
              <a:sym typeface="Arial"/>
            </a:endParaRPr>
          </a:p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73A4FE"/>
              </a:buClr>
              <a:buSzTx/>
              <a:buFont typeface="Arial"/>
              <a:buNone/>
              <a:tabLst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73A4FE"/>
                </a:solidFill>
                <a:effectLst/>
                <a:uLnTx/>
                <a:uFill>
                  <a:solidFill>
                    <a:srgbClr val="73A4FE"/>
                  </a:solidFill>
                </a:uFill>
                <a:latin typeface="Garamond"/>
                <a:cs typeface="Arial"/>
                <a:sym typeface="Arial"/>
              </a:rPr>
              <a:t>Just an axiom…</a:t>
            </a:r>
          </a:p>
        </p:txBody>
      </p:sp>
      <p:sp>
        <p:nvSpPr>
          <p:cNvPr id="12" name="Line">
            <a:extLst>
              <a:ext uri="{FF2B5EF4-FFF2-40B4-BE49-F238E27FC236}">
                <a16:creationId xmlns:a16="http://schemas.microsoft.com/office/drawing/2014/main" id="{8CA56385-E3FA-4837-A62E-147E6C3C7378}"/>
              </a:ext>
            </a:extLst>
          </p:cNvPr>
          <p:cNvSpPr/>
          <p:nvPr/>
        </p:nvSpPr>
        <p:spPr>
          <a:xfrm>
            <a:off x="251254" y="2447034"/>
            <a:ext cx="8775700" cy="1588"/>
          </a:xfrm>
          <a:prstGeom prst="line">
            <a:avLst/>
          </a:prstGeom>
          <a:ln w="12700">
            <a:solidFill>
              <a:srgbClr val="062B6B"/>
            </a:solidFill>
            <a:prstDash val="sysDot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3" name="Line">
            <a:extLst>
              <a:ext uri="{FF2B5EF4-FFF2-40B4-BE49-F238E27FC236}">
                <a16:creationId xmlns:a16="http://schemas.microsoft.com/office/drawing/2014/main" id="{6DC41204-B37F-4806-8740-F912A1923852}"/>
              </a:ext>
            </a:extLst>
          </p:cNvPr>
          <p:cNvSpPr/>
          <p:nvPr/>
        </p:nvSpPr>
        <p:spPr>
          <a:xfrm>
            <a:off x="251254" y="3323334"/>
            <a:ext cx="8775700" cy="1588"/>
          </a:xfrm>
          <a:prstGeom prst="line">
            <a:avLst/>
          </a:prstGeom>
          <a:ln w="12700">
            <a:solidFill>
              <a:srgbClr val="062B6B"/>
            </a:solidFill>
            <a:prstDash val="sysDot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4" name="Line">
            <a:extLst>
              <a:ext uri="{FF2B5EF4-FFF2-40B4-BE49-F238E27FC236}">
                <a16:creationId xmlns:a16="http://schemas.microsoft.com/office/drawing/2014/main" id="{0AF6B363-23C7-4D57-B2B4-C5C5C4A7B84A}"/>
              </a:ext>
            </a:extLst>
          </p:cNvPr>
          <p:cNvSpPr/>
          <p:nvPr/>
        </p:nvSpPr>
        <p:spPr>
          <a:xfrm>
            <a:off x="251254" y="4237734"/>
            <a:ext cx="8775700" cy="1588"/>
          </a:xfrm>
          <a:prstGeom prst="line">
            <a:avLst/>
          </a:prstGeom>
          <a:ln w="12700">
            <a:solidFill>
              <a:srgbClr val="062B6B"/>
            </a:solidFill>
            <a:prstDash val="sysDot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5" name="Line">
            <a:extLst>
              <a:ext uri="{FF2B5EF4-FFF2-40B4-BE49-F238E27FC236}">
                <a16:creationId xmlns:a16="http://schemas.microsoft.com/office/drawing/2014/main" id="{5E86D608-4F87-470B-8356-6BEC98CE487F}"/>
              </a:ext>
            </a:extLst>
          </p:cNvPr>
          <p:cNvSpPr/>
          <p:nvPr/>
        </p:nvSpPr>
        <p:spPr>
          <a:xfrm>
            <a:off x="251254" y="5177534"/>
            <a:ext cx="8775700" cy="1588"/>
          </a:xfrm>
          <a:prstGeom prst="line">
            <a:avLst/>
          </a:prstGeom>
          <a:ln w="12700">
            <a:solidFill>
              <a:srgbClr val="062B6B"/>
            </a:solidFill>
            <a:prstDash val="sysDot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6" name="1D.  X • 1 = X…">
            <a:extLst>
              <a:ext uri="{FF2B5EF4-FFF2-40B4-BE49-F238E27FC236}">
                <a16:creationId xmlns:a16="http://schemas.microsoft.com/office/drawing/2014/main" id="{68D2B570-B5D1-4F0F-870A-B8A0D904CC84}"/>
              </a:ext>
            </a:extLst>
          </p:cNvPr>
          <p:cNvSpPr txBox="1"/>
          <p:nvPr/>
        </p:nvSpPr>
        <p:spPr>
          <a:xfrm>
            <a:off x="3145572" y="1857515"/>
            <a:ext cx="1854228" cy="5335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5400" tIns="25400" rIns="25400" bIns="25400"/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1D.  X • 1 = X</a:t>
            </a: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2D.  X • 0 = 0</a:t>
            </a:r>
          </a:p>
        </p:txBody>
      </p:sp>
      <p:sp>
        <p:nvSpPr>
          <p:cNvPr id="17" name="3D.  X • X = X">
            <a:extLst>
              <a:ext uri="{FF2B5EF4-FFF2-40B4-BE49-F238E27FC236}">
                <a16:creationId xmlns:a16="http://schemas.microsoft.com/office/drawing/2014/main" id="{696C2171-DDA7-498E-9CFB-C55D7AA2165C}"/>
              </a:ext>
            </a:extLst>
          </p:cNvPr>
          <p:cNvSpPr txBox="1"/>
          <p:nvPr/>
        </p:nvSpPr>
        <p:spPr>
          <a:xfrm>
            <a:off x="3145573" y="2883383"/>
            <a:ext cx="1908398" cy="3049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5400" tIns="25400" rIns="25400" bIns="25400"/>
          <a:lstStyle>
            <a:lvl1pPr marL="38100" marR="38100" defTabSz="914400">
              <a:lnSpc>
                <a:spcPct val="85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/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3D.  X • X = X</a:t>
            </a:r>
          </a:p>
        </p:txBody>
      </p:sp>
      <p:sp>
        <p:nvSpPr>
          <p:cNvPr id="18" name="5D.  X • X' = 0">
            <a:extLst>
              <a:ext uri="{FF2B5EF4-FFF2-40B4-BE49-F238E27FC236}">
                <a16:creationId xmlns:a16="http://schemas.microsoft.com/office/drawing/2014/main" id="{85515CF4-C321-4D42-B45C-91757414D402}"/>
              </a:ext>
            </a:extLst>
          </p:cNvPr>
          <p:cNvSpPr txBox="1"/>
          <p:nvPr/>
        </p:nvSpPr>
        <p:spPr>
          <a:xfrm>
            <a:off x="3145572" y="4724220"/>
            <a:ext cx="1951489" cy="5335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5400" tIns="25400" rIns="25400" bIns="25400"/>
          <a:lstStyle>
            <a:lvl1pPr marL="38100" marR="38100" defTabSz="914400">
              <a:lnSpc>
                <a:spcPct val="85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/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5D.  X • </a:t>
            </a: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  </a:t>
            </a: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 = 0</a:t>
            </a:r>
          </a:p>
        </p:txBody>
      </p:sp>
      <p:sp>
        <p:nvSpPr>
          <p:cNvPr id="19" name="6D.  X • Y = Y • X">
            <a:extLst>
              <a:ext uri="{FF2B5EF4-FFF2-40B4-BE49-F238E27FC236}">
                <a16:creationId xmlns:a16="http://schemas.microsoft.com/office/drawing/2014/main" id="{C9DC87E0-E51D-4B04-960F-289D69B88BA8}"/>
              </a:ext>
            </a:extLst>
          </p:cNvPr>
          <p:cNvSpPr txBox="1"/>
          <p:nvPr/>
        </p:nvSpPr>
        <p:spPr>
          <a:xfrm>
            <a:off x="3102846" y="5626862"/>
            <a:ext cx="2258572" cy="3049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5400" tIns="25400" rIns="25400" bIns="25400"/>
          <a:lstStyle>
            <a:lvl1pPr marL="38100" marR="38100" defTabSz="914400">
              <a:lnSpc>
                <a:spcPct val="85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/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6D.  X • Y = Y • X</a:t>
            </a:r>
          </a:p>
        </p:txBody>
      </p:sp>
      <p:sp>
        <p:nvSpPr>
          <p:cNvPr id="20" name="Dual">
            <a:extLst>
              <a:ext uri="{FF2B5EF4-FFF2-40B4-BE49-F238E27FC236}">
                <a16:creationId xmlns:a16="http://schemas.microsoft.com/office/drawing/2014/main" id="{488CE8F6-E099-47C9-A8EA-61AE6A05AF5B}"/>
              </a:ext>
            </a:extLst>
          </p:cNvPr>
          <p:cNvSpPr txBox="1"/>
          <p:nvPr/>
        </p:nvSpPr>
        <p:spPr>
          <a:xfrm>
            <a:off x="3640934" y="1123916"/>
            <a:ext cx="1003301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39686" marR="39686" defTabSz="914400">
              <a:lnSpc>
                <a:spcPct val="90000"/>
              </a:lnSpc>
              <a:buClr>
                <a:srgbClr val="DA273E"/>
              </a:buClr>
              <a:buFont typeface="Helvetica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Helvetica"/>
              <a:buNone/>
              <a:tabLst/>
              <a:defRPr/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ea typeface="ＭＳ Ｐゴシック" panose="020B0600070205080204" pitchFamily="34" charset="-128"/>
                <a:cs typeface="+mn-cs"/>
              </a:rPr>
              <a:t>Dual</a:t>
            </a:r>
          </a:p>
        </p:txBody>
      </p:sp>
      <p:sp>
        <p:nvSpPr>
          <p:cNvPr id="21" name="Line">
            <a:extLst>
              <a:ext uri="{FF2B5EF4-FFF2-40B4-BE49-F238E27FC236}">
                <a16:creationId xmlns:a16="http://schemas.microsoft.com/office/drawing/2014/main" id="{63316899-2CB4-4915-B4F9-AB3B2CCDB1AC}"/>
              </a:ext>
            </a:extLst>
          </p:cNvPr>
          <p:cNvSpPr/>
          <p:nvPr/>
        </p:nvSpPr>
        <p:spPr>
          <a:xfrm>
            <a:off x="4010717" y="1443038"/>
            <a:ext cx="1644" cy="317608"/>
          </a:xfrm>
          <a:prstGeom prst="line">
            <a:avLst/>
          </a:prstGeom>
          <a:ln w="25400">
            <a:solidFill>
              <a:srgbClr val="DA273E"/>
            </a:solidFill>
            <a:tailEnd type="triangle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/>
              <a:ea typeface="ＭＳ Ｐゴシック" panose="020B0600070205080204" pitchFamily="34" charset="-128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355B150-F5F9-4A98-8475-F555A1F50796}"/>
                  </a:ext>
                </a:extLst>
              </p:cNvPr>
              <p:cNvSpPr/>
              <p:nvPr/>
            </p:nvSpPr>
            <p:spPr>
              <a:xfrm>
                <a:off x="3973088" y="4660554"/>
                <a:ext cx="407484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DA273E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</m:ctrlPr>
                        </m:accPr>
                        <m:e>
                          <m:r>
                            <a:rPr kumimoji="0" lang="en-US" sz="2000" b="1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DA273E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𝐗</m:t>
                          </m:r>
                        </m:e>
                      </m:acc>
                    </m:oMath>
                  </m:oMathPara>
                </a14:m>
                <a:endPara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DA273E"/>
                  </a:solidFill>
                  <a:effectLst/>
                  <a:uLnTx/>
                  <a:uFill>
                    <a:solidFill>
                      <a:srgbClr val="DA273E"/>
                    </a:solidFill>
                  </a:uFill>
                  <a:latin typeface="Garamond"/>
                  <a:ea typeface="Arial"/>
                  <a:cs typeface="Arial"/>
                </a:endParaRPr>
              </a:p>
            </p:txBody>
          </p:sp>
        </mc:Choice>
        <mc:Fallback xmlns="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355B150-F5F9-4A98-8475-F555A1F5079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3088" y="4660554"/>
                <a:ext cx="407484" cy="40011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7D4ABF98-0176-45DC-B6ED-D5C6587E8772}"/>
                  </a:ext>
                </a:extLst>
              </p:cNvPr>
              <p:cNvSpPr/>
              <p:nvPr/>
            </p:nvSpPr>
            <p:spPr>
              <a:xfrm>
                <a:off x="1269970" y="4664746"/>
                <a:ext cx="407484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62B6B"/>
                              </a:solidFill>
                              <a:effectLst/>
                              <a:uLnTx/>
                              <a:uFill>
                                <a:solidFill>
                                  <a:srgbClr val="062B6B"/>
                                </a:solidFill>
                              </a:uFill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accPr>
                        <m:e>
                          <m:r>
                            <a:rPr kumimoji="0" lang="en-US" sz="2000" b="1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62B6B"/>
                              </a:solidFill>
                              <a:effectLst/>
                              <a:uLnTx/>
                              <a:uFill>
                                <a:solidFill>
                                  <a:srgbClr val="062B6B"/>
                                </a:solidFill>
                              </a:uFill>
                              <a:latin typeface="Cambria Math" panose="02040503050406030204" pitchFamily="18" charset="0"/>
                              <a:cs typeface="+mn-cs"/>
                            </a:rPr>
                            <m:t>𝐗</m:t>
                          </m:r>
                        </m:e>
                      </m:acc>
                    </m:oMath>
                  </m:oMathPara>
                </a14:m>
                <a:endPara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7D4ABF98-0176-45DC-B6ED-D5C6587E877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9970" y="4664746"/>
                <a:ext cx="407484" cy="4001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E3191593-1AA4-4C1E-9166-925BC58B66EF}"/>
                  </a:ext>
                </a:extLst>
              </p:cNvPr>
              <p:cNvSpPr/>
              <p:nvPr/>
            </p:nvSpPr>
            <p:spPr>
              <a:xfrm>
                <a:off x="762000" y="3669017"/>
                <a:ext cx="638316" cy="43980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62B6B"/>
                              </a:solidFill>
                              <a:effectLst/>
                              <a:uLnTx/>
                              <a:uFill>
                                <a:solidFill>
                                  <a:srgbClr val="062B6B"/>
                                </a:solidFill>
                              </a:uFill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62B6B"/>
                              </a:solidFill>
                              <a:effectLst/>
                              <a:uLnTx/>
                              <a:uFill>
                                <a:solidFill>
                                  <a:srgbClr val="062B6B"/>
                                </a:solidFill>
                              </a:uFill>
                              <a:latin typeface="Cambria Math" panose="02040503050406030204" pitchFamily="18" charset="0"/>
                              <a:cs typeface="+mn-cs"/>
                            </a:rPr>
                            <m:t>(</m:t>
                          </m:r>
                          <m:acc>
                            <m:accPr>
                              <m:chr m:val="̅"/>
                              <m:ctrlPr>
                                <a:rPr kumimoji="0" lang="en-US" sz="20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62B6B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062B6B"/>
                                    </a:solidFill>
                                  </a:uFill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accPr>
                            <m:e>
                              <m:r>
                                <a:rPr kumimoji="0" lang="en-US" sz="20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62B6B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062B6B"/>
                                    </a:solidFill>
                                  </a:uFill>
                                  <a:latin typeface="Cambria Math" panose="02040503050406030204" pitchFamily="18" charset="0"/>
                                  <a:cs typeface="+mn-cs"/>
                                </a:rPr>
                                <m:t>𝑿</m:t>
                              </m:r>
                            </m:e>
                          </m:acc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62B6B"/>
                              </a:solidFill>
                              <a:effectLst/>
                              <a:uLnTx/>
                              <a:uFill>
                                <a:solidFill>
                                  <a:srgbClr val="062B6B"/>
                                </a:solidFill>
                              </a:uFill>
                              <a:latin typeface="Cambria Math" panose="02040503050406030204" pitchFamily="18" charset="0"/>
                              <a:cs typeface="+mn-cs"/>
                            </a:rPr>
                            <m:t>)</m:t>
                          </m:r>
                        </m:e>
                      </m:acc>
                    </m:oMath>
                  </m:oMathPara>
                </a14:m>
                <a:endPara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E3191593-1AA4-4C1E-9166-925BC58B66E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" y="3669017"/>
                <a:ext cx="638316" cy="439800"/>
              </a:xfrm>
              <a:prstGeom prst="rect">
                <a:avLst/>
              </a:prstGeom>
              <a:blipFill>
                <a:blip r:embed="rId4"/>
                <a:stretch>
                  <a:fillRect r="-12381" b="-13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93192906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">
            <a:extLst>
              <a:ext uri="{FF2B5EF4-FFF2-40B4-BE49-F238E27FC236}">
                <a16:creationId xmlns:a16="http://schemas.microsoft.com/office/drawing/2014/main" id="{34801726-4190-45F5-9E56-DC129AC70C38}"/>
              </a:ext>
            </a:extLst>
          </p:cNvPr>
          <p:cNvSpPr/>
          <p:nvPr/>
        </p:nvSpPr>
        <p:spPr>
          <a:xfrm>
            <a:off x="388937" y="3160253"/>
            <a:ext cx="8710613" cy="2078038"/>
          </a:xfrm>
          <a:prstGeom prst="rect">
            <a:avLst/>
          </a:prstGeom>
          <a:solidFill>
            <a:srgbClr val="FDFDC5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sym typeface="Times"/>
            </a:endParaRPr>
          </a:p>
        </p:txBody>
      </p:sp>
      <p:sp>
        <p:nvSpPr>
          <p:cNvPr id="5" name="Distributive Laws:…">
            <a:extLst>
              <a:ext uri="{FF2B5EF4-FFF2-40B4-BE49-F238E27FC236}">
                <a16:creationId xmlns:a16="http://schemas.microsoft.com/office/drawing/2014/main" id="{9FA4BA5A-3DC1-4DA1-B0BF-0B6B17118299}"/>
              </a:ext>
            </a:extLst>
          </p:cNvPr>
          <p:cNvSpPr txBox="1"/>
          <p:nvPr/>
        </p:nvSpPr>
        <p:spPr>
          <a:xfrm>
            <a:off x="341312" y="2033128"/>
            <a:ext cx="2753574" cy="16209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2000" b="1" i="1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cs typeface="Arial"/>
              <a:sym typeface="Arial"/>
            </a:endParaRP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1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Distributive Laws:</a:t>
            </a: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2000" b="1" i="1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cs typeface="Arial"/>
              <a:sym typeface="Arial"/>
            </a:endParaRP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2000" b="1" i="1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cs typeface="Arial"/>
              <a:sym typeface="Arial"/>
            </a:endParaRP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2000" b="1" i="1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cs typeface="Arial"/>
              <a:sym typeface="Arial"/>
            </a:endParaRP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1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Simplification Theorems:</a:t>
            </a:r>
          </a:p>
        </p:txBody>
      </p:sp>
      <p:sp>
        <p:nvSpPr>
          <p:cNvPr id="8" name="9.   X • Y  +  X • Y' = X…">
            <a:extLst>
              <a:ext uri="{FF2B5EF4-FFF2-40B4-BE49-F238E27FC236}">
                <a16:creationId xmlns:a16="http://schemas.microsoft.com/office/drawing/2014/main" id="{E6CE9AA2-3AB4-42BC-ABE3-B412AB0073B2}"/>
              </a:ext>
            </a:extLst>
          </p:cNvPr>
          <p:cNvSpPr txBox="1"/>
          <p:nvPr/>
        </p:nvSpPr>
        <p:spPr>
          <a:xfrm>
            <a:off x="457200" y="3579353"/>
            <a:ext cx="2319546" cy="1228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9.   X • Y  +  X •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 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 = X</a:t>
            </a: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1800" b="1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cs typeface="Arial"/>
              <a:sym typeface="Arial"/>
            </a:endParaRP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10.  X + X • Y = X</a:t>
            </a: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1800" b="1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cs typeface="Arial"/>
              <a:sym typeface="Arial"/>
            </a:endParaRP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11.  (X +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 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) • Y = X • Y</a:t>
            </a:r>
          </a:p>
        </p:txBody>
      </p:sp>
      <p:sp>
        <p:nvSpPr>
          <p:cNvPr id="9" name="9D.   (X + Y)  •  (X + Y') = X…">
            <a:extLst>
              <a:ext uri="{FF2B5EF4-FFF2-40B4-BE49-F238E27FC236}">
                <a16:creationId xmlns:a16="http://schemas.microsoft.com/office/drawing/2014/main" id="{AC35306F-4C4D-476E-9EEB-64F438C4A0F2}"/>
              </a:ext>
            </a:extLst>
          </p:cNvPr>
          <p:cNvSpPr txBox="1"/>
          <p:nvPr/>
        </p:nvSpPr>
        <p:spPr>
          <a:xfrm>
            <a:off x="3810000" y="3579353"/>
            <a:ext cx="2835713" cy="1228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9D.   (X + Y)  •  (X +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 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) = X</a:t>
            </a: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1800" b="1" i="0" u="none" strike="noStrike" kern="1200" cap="none" spc="0" normalizeH="0" baseline="0" noProof="0">
              <a:ln>
                <a:noFill/>
              </a:ln>
              <a:solidFill>
                <a:srgbClr val="DA273E"/>
              </a:solidFill>
              <a:effectLst/>
              <a:uLnTx/>
              <a:uFill>
                <a:solidFill>
                  <a:srgbClr val="DA273E"/>
                </a:solidFill>
              </a:uFill>
              <a:latin typeface="Garamond"/>
              <a:cs typeface="Arial"/>
              <a:sym typeface="Arial"/>
            </a:endParaRP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10D.  X • (X + Y) = X</a:t>
            </a: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1800" b="1" i="0" u="none" strike="noStrike" kern="1200" cap="none" spc="0" normalizeH="0" baseline="0" noProof="0">
              <a:ln>
                <a:noFill/>
              </a:ln>
              <a:solidFill>
                <a:srgbClr val="DA273E"/>
              </a:solidFill>
              <a:effectLst/>
              <a:uLnTx/>
              <a:uFill>
                <a:solidFill>
                  <a:srgbClr val="DA273E"/>
                </a:solidFill>
              </a:uFill>
              <a:latin typeface="Garamond"/>
              <a:cs typeface="Arial"/>
              <a:sym typeface="Arial"/>
            </a:endParaRP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11D.  (X •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 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) + Y = X + 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95D9B61-FF89-40B2-A96B-ADCB2265FDFF}"/>
                  </a:ext>
                </a:extLst>
              </p:cNvPr>
              <p:cNvSpPr/>
              <p:nvPr/>
            </p:nvSpPr>
            <p:spPr>
              <a:xfrm>
                <a:off x="1969271" y="3505200"/>
                <a:ext cx="39465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62B6B"/>
                              </a:solidFill>
                              <a:effectLst/>
                              <a:uLnTx/>
                              <a:uFill>
                                <a:solidFill>
                                  <a:srgbClr val="062B6B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</m:ctrlPr>
                        </m:accPr>
                        <m:e>
                          <m:r>
                            <a:rPr kumimoji="0" lang="en-US" sz="1800" b="1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62B6B"/>
                              </a:solidFill>
                              <a:effectLst/>
                              <a:uLnTx/>
                              <a:uFill>
                                <a:solidFill>
                                  <a:srgbClr val="062B6B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𝒀</m:t>
                          </m:r>
                        </m:e>
                      </m:acc>
                    </m:oMath>
                  </m:oMathPara>
                </a14:m>
                <a:endParaRPr kumimoji="0" 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ea typeface="Arial"/>
                  <a:cs typeface="Arial"/>
                </a:endParaRPr>
              </a:p>
            </p:txBody>
          </p:sp>
        </mc:Choice>
        <mc:Fallback xmlns="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95D9B61-FF89-40B2-A96B-ADCB2265FDF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9271" y="3505200"/>
                <a:ext cx="394659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39D06BB0-809B-4C25-BAA4-4E18EAE420CB}"/>
                  </a:ext>
                </a:extLst>
              </p:cNvPr>
              <p:cNvSpPr/>
              <p:nvPr/>
            </p:nvSpPr>
            <p:spPr>
              <a:xfrm>
                <a:off x="1211039" y="4463379"/>
                <a:ext cx="39465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62B6B"/>
                              </a:solidFill>
                              <a:effectLst/>
                              <a:uLnTx/>
                              <a:uFill>
                                <a:solidFill>
                                  <a:srgbClr val="062B6B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</m:ctrlPr>
                        </m:accPr>
                        <m:e>
                          <m:r>
                            <a:rPr kumimoji="0" lang="en-US" sz="1800" b="1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62B6B"/>
                              </a:solidFill>
                              <a:effectLst/>
                              <a:uLnTx/>
                              <a:uFill>
                                <a:solidFill>
                                  <a:srgbClr val="062B6B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𝒀</m:t>
                          </m:r>
                        </m:e>
                      </m:acc>
                    </m:oMath>
                  </m:oMathPara>
                </a14:m>
                <a:endParaRPr kumimoji="0" 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ea typeface="Arial"/>
                  <a:cs typeface="Arial"/>
                </a:endParaRPr>
              </a:p>
            </p:txBody>
          </p:sp>
        </mc:Choice>
        <mc:Fallback xmlns="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39D06BB0-809B-4C25-BAA4-4E18EAE420C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1039" y="4463379"/>
                <a:ext cx="394659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56E0C3F2-62B4-4D92-A867-B04C077B64E5}"/>
                  </a:ext>
                </a:extLst>
              </p:cNvPr>
              <p:cNvSpPr/>
              <p:nvPr/>
            </p:nvSpPr>
            <p:spPr>
              <a:xfrm>
                <a:off x="5789981" y="3528224"/>
                <a:ext cx="39465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DA273E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</m:ctrlPr>
                        </m:accPr>
                        <m:e>
                          <m:r>
                            <a:rPr kumimoji="0" lang="en-US" sz="1800" b="1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DA273E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𝒀</m:t>
                          </m:r>
                        </m:e>
                      </m:acc>
                    </m:oMath>
                  </m:oMathPara>
                </a14:m>
                <a:endParaRPr kumimoji="0" 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DA273E"/>
                  </a:solidFill>
                  <a:effectLst/>
                  <a:uLnTx/>
                  <a:uFill>
                    <a:solidFill>
                      <a:srgbClr val="DA273E"/>
                    </a:solidFill>
                  </a:uFill>
                  <a:latin typeface="Garamond"/>
                  <a:ea typeface="Arial"/>
                  <a:cs typeface="Arial"/>
                </a:endParaRPr>
              </a:p>
            </p:txBody>
          </p:sp>
        </mc:Choice>
        <mc:Fallback xmlns="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56E0C3F2-62B4-4D92-A867-B04C077B64E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9981" y="3528224"/>
                <a:ext cx="394659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A6ACC32F-0FA8-418C-840E-FFEEC9BC8C9D}"/>
                  </a:ext>
                </a:extLst>
              </p:cNvPr>
              <p:cNvSpPr/>
              <p:nvPr/>
            </p:nvSpPr>
            <p:spPr>
              <a:xfrm>
                <a:off x="4648200" y="4473539"/>
                <a:ext cx="39465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DA273E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</m:ctrlPr>
                        </m:accPr>
                        <m:e>
                          <m:r>
                            <a:rPr kumimoji="0" lang="en-US" sz="1800" b="1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DA273E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𝒀</m:t>
                          </m:r>
                        </m:e>
                      </m:acc>
                    </m:oMath>
                  </m:oMathPara>
                </a14:m>
                <a:endParaRPr kumimoji="0" 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DA273E"/>
                  </a:solidFill>
                  <a:effectLst/>
                  <a:uLnTx/>
                  <a:uFill>
                    <a:solidFill>
                      <a:srgbClr val="DA273E"/>
                    </a:solidFill>
                  </a:uFill>
                  <a:latin typeface="Garamond"/>
                  <a:ea typeface="Arial"/>
                  <a:cs typeface="Arial"/>
                </a:endParaRPr>
              </a:p>
            </p:txBody>
          </p:sp>
        </mc:Choice>
        <mc:Fallback xmlns="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A6ACC32F-0FA8-418C-840E-FFEEC9BC8C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8200" y="4473539"/>
                <a:ext cx="394659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">
            <a:extLst>
              <a:ext uri="{FF2B5EF4-FFF2-40B4-BE49-F238E27FC236}">
                <a16:creationId xmlns:a16="http://schemas.microsoft.com/office/drawing/2014/main" id="{EC764908-372D-4319-8F1C-AB1BCC77B1FA}"/>
              </a:ext>
            </a:extLst>
          </p:cNvPr>
          <p:cNvSpPr/>
          <p:nvPr/>
        </p:nvSpPr>
        <p:spPr>
          <a:xfrm>
            <a:off x="4343400" y="3424571"/>
            <a:ext cx="2476501" cy="1447801"/>
          </a:xfrm>
          <a:prstGeom prst="rect">
            <a:avLst/>
          </a:prstGeom>
          <a:solidFill>
            <a:srgbClr val="FDFDC5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sym typeface="Times"/>
            </a:endParaRPr>
          </a:p>
        </p:txBody>
      </p:sp>
      <p:sp>
        <p:nvSpPr>
          <p:cNvPr id="19" name="Rectangle">
            <a:extLst>
              <a:ext uri="{FF2B5EF4-FFF2-40B4-BE49-F238E27FC236}">
                <a16:creationId xmlns:a16="http://schemas.microsoft.com/office/drawing/2014/main" id="{94D0E456-BFC9-4ABE-8606-5000B778D5DD}"/>
              </a:ext>
            </a:extLst>
          </p:cNvPr>
          <p:cNvSpPr/>
          <p:nvPr/>
        </p:nvSpPr>
        <p:spPr>
          <a:xfrm>
            <a:off x="838200" y="3581400"/>
            <a:ext cx="2476501" cy="1447801"/>
          </a:xfrm>
          <a:prstGeom prst="rect">
            <a:avLst/>
          </a:prstGeom>
          <a:solidFill>
            <a:srgbClr val="FDFDC5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sym typeface="Time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1C56383-2152-4C50-9EEE-F80B40702F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Recall: Useful Laws (continued)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A4E62D-29B3-4D2D-8953-2E41DC0EA35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279EF5C-C746-4084-8A0D-12DD977AB7F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6" name="8.  X • (Y+ Z) = (X • Y) + (X • Z)">
            <a:extLst>
              <a:ext uri="{FF2B5EF4-FFF2-40B4-BE49-F238E27FC236}">
                <a16:creationId xmlns:a16="http://schemas.microsoft.com/office/drawing/2014/main" id="{912A42D4-4623-4D20-AA54-B9B985AC5013}"/>
              </a:ext>
            </a:extLst>
          </p:cNvPr>
          <p:cNvSpPr txBox="1"/>
          <p:nvPr/>
        </p:nvSpPr>
        <p:spPr>
          <a:xfrm>
            <a:off x="304800" y="2566528"/>
            <a:ext cx="3332644" cy="2926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8.  X • (Y+ Z) = (X • Y) + (X • Z)</a:t>
            </a:r>
          </a:p>
        </p:txBody>
      </p:sp>
      <p:sp>
        <p:nvSpPr>
          <p:cNvPr id="7" name="8D.  X + (Y• Z) = (X + Y) • (X + Z)">
            <a:extLst>
              <a:ext uri="{FF2B5EF4-FFF2-40B4-BE49-F238E27FC236}">
                <a16:creationId xmlns:a16="http://schemas.microsoft.com/office/drawing/2014/main" id="{2FD0B12D-2D23-410C-B17D-6F78B35C86C5}"/>
              </a:ext>
            </a:extLst>
          </p:cNvPr>
          <p:cNvSpPr txBox="1"/>
          <p:nvPr/>
        </p:nvSpPr>
        <p:spPr>
          <a:xfrm>
            <a:off x="3810000" y="2579228"/>
            <a:ext cx="3579506" cy="2926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/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8D.  X + (Y• Z) = (X + Y) • (X + Z)</a:t>
            </a:r>
          </a:p>
        </p:txBody>
      </p:sp>
      <p:sp>
        <p:nvSpPr>
          <p:cNvPr id="10" name="Associative Laws:">
            <a:extLst>
              <a:ext uri="{FF2B5EF4-FFF2-40B4-BE49-F238E27FC236}">
                <a16:creationId xmlns:a16="http://schemas.microsoft.com/office/drawing/2014/main" id="{C3CC51CE-AEF2-4A56-80AD-2FA155598EA8}"/>
              </a:ext>
            </a:extLst>
          </p:cNvPr>
          <p:cNvSpPr txBox="1"/>
          <p:nvPr/>
        </p:nvSpPr>
        <p:spPr>
          <a:xfrm>
            <a:off x="379412" y="1182228"/>
            <a:ext cx="1984518" cy="3129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2000" b="1" i="1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Associative Laws:</a:t>
            </a:r>
          </a:p>
        </p:txBody>
      </p:sp>
      <p:sp>
        <p:nvSpPr>
          <p:cNvPr id="11" name="7.  (X + Y) + Z = X + (Y + Z)…">
            <a:extLst>
              <a:ext uri="{FF2B5EF4-FFF2-40B4-BE49-F238E27FC236}">
                <a16:creationId xmlns:a16="http://schemas.microsoft.com/office/drawing/2014/main" id="{EB9A9FB7-CC9C-499B-91DE-24B2AD340BD2}"/>
              </a:ext>
            </a:extLst>
          </p:cNvPr>
          <p:cNvSpPr txBox="1"/>
          <p:nvPr/>
        </p:nvSpPr>
        <p:spPr>
          <a:xfrm>
            <a:off x="304800" y="1461628"/>
            <a:ext cx="3015249" cy="5280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7.  (X + Y) + Z = X + (Y + Z)</a:t>
            </a: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                       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 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= X + Y + Z</a:t>
            </a:r>
          </a:p>
        </p:txBody>
      </p:sp>
      <p:sp>
        <p:nvSpPr>
          <p:cNvPr id="12" name="7D.  (X • Y) • Z = X • (Y • Z)…">
            <a:extLst>
              <a:ext uri="{FF2B5EF4-FFF2-40B4-BE49-F238E27FC236}">
                <a16:creationId xmlns:a16="http://schemas.microsoft.com/office/drawing/2014/main" id="{5EA6AAB7-0954-41A2-9F0D-C6F0B902E6D4}"/>
              </a:ext>
            </a:extLst>
          </p:cNvPr>
          <p:cNvSpPr txBox="1"/>
          <p:nvPr/>
        </p:nvSpPr>
        <p:spPr>
          <a:xfrm>
            <a:off x="3810000" y="1423528"/>
            <a:ext cx="2901435" cy="5280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7D.  (X • Y) • Z = X • (Y • Z)</a:t>
            </a: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                       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  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= X • Y • Z</a:t>
            </a:r>
          </a:p>
        </p:txBody>
      </p:sp>
      <p:sp>
        <p:nvSpPr>
          <p:cNvPr id="13" name="Paren order…">
            <a:extLst>
              <a:ext uri="{FF2B5EF4-FFF2-40B4-BE49-F238E27FC236}">
                <a16:creationId xmlns:a16="http://schemas.microsoft.com/office/drawing/2014/main" id="{841432FA-63BD-40D3-A999-C935BD2EAA63}"/>
              </a:ext>
            </a:extLst>
          </p:cNvPr>
          <p:cNvSpPr txBox="1"/>
          <p:nvPr/>
        </p:nvSpPr>
        <p:spPr>
          <a:xfrm>
            <a:off x="7086600" y="1347328"/>
            <a:ext cx="2070631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73A4FE"/>
              </a:buClr>
              <a:buSzTx/>
              <a:buFont typeface="Arial"/>
              <a:buNone/>
              <a:tabLst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73A4FE"/>
                </a:solidFill>
                <a:effectLst/>
                <a:uLnTx/>
                <a:uFill>
                  <a:solidFill>
                    <a:srgbClr val="73A4FE"/>
                  </a:solidFill>
                </a:uFill>
                <a:latin typeface="Garamond"/>
                <a:cs typeface="Arial"/>
                <a:sym typeface="Arial"/>
              </a:rPr>
              <a:t>Paren</a:t>
            </a: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73A4FE"/>
                </a:solidFill>
                <a:effectLst/>
                <a:uLnTx/>
                <a:uFill>
                  <a:solidFill>
                    <a:srgbClr val="73A4FE"/>
                  </a:solidFill>
                </a:uFill>
                <a:latin typeface="Garamond"/>
                <a:cs typeface="Arial"/>
                <a:sym typeface="Arial"/>
              </a:rPr>
              <a:t>thesis</a:t>
            </a: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73A4FE"/>
                </a:solidFill>
                <a:effectLst/>
                <a:uLnTx/>
                <a:uFill>
                  <a:solidFill>
                    <a:srgbClr val="73A4FE"/>
                  </a:solidFill>
                </a:uFill>
                <a:latin typeface="Garamond"/>
                <a:cs typeface="Arial"/>
                <a:sym typeface="Arial"/>
              </a:rPr>
              <a:t> order</a:t>
            </a:r>
          </a:p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73A4FE"/>
              </a:buClr>
              <a:buSzTx/>
              <a:buFont typeface="Arial"/>
              <a:buNone/>
              <a:tabLst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73A4FE"/>
                </a:solidFill>
                <a:effectLst/>
                <a:uLnTx/>
                <a:uFill>
                  <a:solidFill>
                    <a:srgbClr val="73A4FE"/>
                  </a:solidFill>
                </a:uFill>
                <a:latin typeface="Garamond"/>
                <a:cs typeface="Arial"/>
                <a:sym typeface="Arial"/>
              </a:rPr>
              <a:t>d</a:t>
            </a: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73A4FE"/>
                </a:solidFill>
                <a:effectLst/>
                <a:uLnTx/>
                <a:uFill>
                  <a:solidFill>
                    <a:srgbClr val="73A4FE"/>
                  </a:solidFill>
                </a:uFill>
                <a:latin typeface="Garamond"/>
                <a:cs typeface="Arial"/>
                <a:sym typeface="Arial"/>
              </a:rPr>
              <a:t>oes</a:t>
            </a: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73A4FE"/>
                </a:solidFill>
                <a:effectLst/>
                <a:uLnTx/>
                <a:uFill>
                  <a:solidFill>
                    <a:srgbClr val="73A4FE"/>
                  </a:solidFill>
                </a:uFill>
                <a:latin typeface="Garamond"/>
                <a:cs typeface="Arial"/>
                <a:sym typeface="Arial"/>
              </a:rPr>
              <a:t> </a:t>
            </a: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73A4FE"/>
                </a:solidFill>
                <a:effectLst/>
                <a:uLnTx/>
                <a:uFill>
                  <a:solidFill>
                    <a:srgbClr val="73A4FE"/>
                  </a:solidFill>
                </a:uFill>
                <a:latin typeface="Garamond"/>
                <a:cs typeface="Arial"/>
                <a:sym typeface="Arial"/>
              </a:rPr>
              <a:t>n</a:t>
            </a: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73A4FE"/>
                </a:solidFill>
                <a:effectLst/>
                <a:uLnTx/>
                <a:uFill>
                  <a:solidFill>
                    <a:srgbClr val="73A4FE"/>
                  </a:solidFill>
                </a:uFill>
                <a:latin typeface="Garamond"/>
                <a:cs typeface="Arial"/>
                <a:sym typeface="Arial"/>
              </a:rPr>
              <a:t>o</a:t>
            </a: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73A4FE"/>
                </a:solidFill>
                <a:effectLst/>
                <a:uLnTx/>
                <a:uFill>
                  <a:solidFill>
                    <a:srgbClr val="73A4FE"/>
                  </a:solidFill>
                </a:uFill>
                <a:latin typeface="Garamond"/>
                <a:cs typeface="Arial"/>
                <a:sym typeface="Arial"/>
              </a:rPr>
              <a:t>t matter</a:t>
            </a:r>
          </a:p>
        </p:txBody>
      </p:sp>
      <p:sp>
        <p:nvSpPr>
          <p:cNvPr id="14" name="Axiom">
            <a:extLst>
              <a:ext uri="{FF2B5EF4-FFF2-40B4-BE49-F238E27FC236}">
                <a16:creationId xmlns:a16="http://schemas.microsoft.com/office/drawing/2014/main" id="{15F3C08C-3E8B-4131-88F7-FC1E08CECF34}"/>
              </a:ext>
            </a:extLst>
          </p:cNvPr>
          <p:cNvSpPr txBox="1"/>
          <p:nvPr/>
        </p:nvSpPr>
        <p:spPr>
          <a:xfrm>
            <a:off x="7391400" y="2544303"/>
            <a:ext cx="864980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73A4FE"/>
              </a:buClr>
              <a:buFont typeface="Arial"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73A4FE"/>
              </a:buClr>
              <a:buSzTx/>
              <a:buFont typeface="Arial"/>
              <a:buNone/>
              <a:tabLst/>
              <a:defRPr/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73A4FE"/>
                </a:solidFill>
                <a:effectLst/>
                <a:uLnTx/>
                <a:uFill>
                  <a:solidFill>
                    <a:srgbClr val="73A4FE"/>
                  </a:solidFill>
                </a:uFill>
                <a:latin typeface="Garamond"/>
                <a:cs typeface="Arial"/>
                <a:sym typeface="Arial"/>
              </a:rPr>
              <a:t>Axiom</a:t>
            </a:r>
          </a:p>
        </p:txBody>
      </p:sp>
      <p:sp>
        <p:nvSpPr>
          <p:cNvPr id="15" name="Useful for…">
            <a:extLst>
              <a:ext uri="{FF2B5EF4-FFF2-40B4-BE49-F238E27FC236}">
                <a16:creationId xmlns:a16="http://schemas.microsoft.com/office/drawing/2014/main" id="{07EE658E-1D67-411C-BD51-C92C51C7F0A5}"/>
              </a:ext>
            </a:extLst>
          </p:cNvPr>
          <p:cNvSpPr txBox="1"/>
          <p:nvPr/>
        </p:nvSpPr>
        <p:spPr>
          <a:xfrm>
            <a:off x="7408862" y="3722228"/>
            <a:ext cx="1428724" cy="933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73A4FE"/>
              </a:buClr>
              <a:buSzTx/>
              <a:buFont typeface="Arial"/>
              <a:buNone/>
              <a:tabLst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73A4FE"/>
                </a:solidFill>
                <a:effectLst/>
                <a:uLnTx/>
                <a:uFill>
                  <a:solidFill>
                    <a:srgbClr val="73A4FE"/>
                  </a:solidFill>
                </a:uFill>
                <a:latin typeface="Garamond"/>
                <a:cs typeface="Arial"/>
                <a:sym typeface="Arial"/>
              </a:rPr>
              <a:t>Useful for</a:t>
            </a:r>
          </a:p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73A4FE"/>
              </a:buClr>
              <a:buSzTx/>
              <a:buFont typeface="Arial"/>
              <a:buNone/>
              <a:tabLst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73A4FE"/>
                </a:solidFill>
                <a:effectLst/>
                <a:uLnTx/>
                <a:uFill>
                  <a:solidFill>
                    <a:srgbClr val="73A4FE"/>
                  </a:solidFill>
                </a:uFill>
                <a:latin typeface="Garamond"/>
                <a:cs typeface="Arial"/>
                <a:sym typeface="Arial"/>
              </a:rPr>
              <a:t>simplifying</a:t>
            </a:r>
          </a:p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73A4FE"/>
              </a:buClr>
              <a:buSzTx/>
              <a:buFont typeface="Arial"/>
              <a:buNone/>
              <a:tabLst/>
              <a:defRPr sz="1800" b="1">
                <a:solidFill>
                  <a:srgbClr val="73A4FE"/>
                </a:solidFill>
                <a:uFill>
                  <a:solidFill>
                    <a:srgbClr val="73A4F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73A4FE"/>
                </a:solidFill>
                <a:effectLst/>
                <a:uLnTx/>
                <a:uFill>
                  <a:solidFill>
                    <a:srgbClr val="73A4FE"/>
                  </a:solidFill>
                </a:uFill>
                <a:latin typeface="Garamond"/>
                <a:cs typeface="Arial"/>
                <a:sym typeface="Arial"/>
              </a:rPr>
              <a:t>expressions</a:t>
            </a:r>
          </a:p>
        </p:txBody>
      </p:sp>
      <p:sp>
        <p:nvSpPr>
          <p:cNvPr id="16" name="Actually worth remembering — they show up a lot in real designs…">
            <a:extLst>
              <a:ext uri="{FF2B5EF4-FFF2-40B4-BE49-F238E27FC236}">
                <a16:creationId xmlns:a16="http://schemas.microsoft.com/office/drawing/2014/main" id="{A51AC717-7A5D-49B9-AB97-567BE9D37B17}"/>
              </a:ext>
            </a:extLst>
          </p:cNvPr>
          <p:cNvSpPr txBox="1"/>
          <p:nvPr/>
        </p:nvSpPr>
        <p:spPr>
          <a:xfrm>
            <a:off x="955675" y="5963778"/>
            <a:ext cx="7322326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Actually worth remembering — they show up a lot in real designs…</a:t>
            </a:r>
          </a:p>
        </p:txBody>
      </p:sp>
      <p:sp>
        <p:nvSpPr>
          <p:cNvPr id="17" name="Line">
            <a:extLst>
              <a:ext uri="{FF2B5EF4-FFF2-40B4-BE49-F238E27FC236}">
                <a16:creationId xmlns:a16="http://schemas.microsoft.com/office/drawing/2014/main" id="{C24AD1DC-ACC2-45EF-86DF-A1EAE2F74F06}"/>
              </a:ext>
            </a:extLst>
          </p:cNvPr>
          <p:cNvSpPr/>
          <p:nvPr/>
        </p:nvSpPr>
        <p:spPr>
          <a:xfrm rot="10800000">
            <a:off x="160327" y="4192742"/>
            <a:ext cx="795348" cy="19393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0800" y="0"/>
                  <a:pt x="21600" y="5380"/>
                  <a:pt x="21600" y="10759"/>
                </a:cubicBezTo>
                <a:cubicBezTo>
                  <a:pt x="21600" y="16139"/>
                  <a:pt x="18495" y="21518"/>
                  <a:pt x="15391" y="21518"/>
                </a:cubicBezTo>
                <a:lnTo>
                  <a:pt x="13027" y="21600"/>
                </a:lnTo>
              </a:path>
            </a:pathLst>
          </a:custGeom>
          <a:ln w="25400">
            <a:solidFill>
              <a:srgbClr val="062B6B"/>
            </a:solidFill>
            <a:tailEnd type="triangle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sym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59955713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6" dur="1000" fill="hold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 advAuto="0"/>
      <p:bldP spid="19" grpId="0" animBg="1" advAuto="0"/>
      <p:bldP spid="16" grpId="0" animBg="1"/>
      <p:bldP spid="1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6527E835-2A56-4662-B184-13EDE797CCF2}"/>
                  </a:ext>
                </a:extLst>
              </p:cNvPr>
              <p:cNvSpPr/>
              <p:nvPr/>
            </p:nvSpPr>
            <p:spPr>
              <a:xfrm>
                <a:off x="4745803" y="1944023"/>
                <a:ext cx="465191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</m:ctrlPr>
                        </m:accPr>
                        <m:e>
                          <m:r>
                            <a:rPr kumimoji="0" lang="en-US" sz="2400" b="1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𝐘</m:t>
                          </m:r>
                        </m:e>
                      </m:acc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6527E835-2A56-4662-B184-13EDE797CCF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5803" y="1944023"/>
                <a:ext cx="465191" cy="461665"/>
              </a:xfrm>
              <a:prstGeom prst="rect">
                <a:avLst/>
              </a:prstGeom>
              <a:blipFill>
                <a:blip r:embed="rId2"/>
                <a:stretch>
                  <a:fillRect r="-65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Table">
            <a:extLst>
              <a:ext uri="{FF2B5EF4-FFF2-40B4-BE49-F238E27FC236}">
                <a16:creationId xmlns:a16="http://schemas.microsoft.com/office/drawing/2014/main" id="{11B1B6A0-334B-4313-92A1-A02452680999}"/>
              </a:ext>
            </a:extLst>
          </p:cNvPr>
          <p:cNvGraphicFramePr/>
          <p:nvPr/>
        </p:nvGraphicFramePr>
        <p:xfrm>
          <a:off x="1295400" y="1930401"/>
          <a:ext cx="7365999" cy="1498599"/>
        </p:xfrm>
        <a:graphic>
          <a:graphicData uri="http://schemas.openxmlformats.org/drawingml/2006/table">
            <a:tbl>
              <a:tblPr/>
              <a:tblGrid>
                <a:gridCol w="4000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01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553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99533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chemeClr val="tx1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X • ( Y +</a:t>
                      </a:r>
                      <a:r>
                        <a:rPr lang="en-US" sz="2000" b="1">
                          <a:solidFill>
                            <a:schemeClr val="tx1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 </a:t>
                      </a:r>
                      <a:r>
                        <a:rPr sz="2000" b="1">
                          <a:solidFill>
                            <a:schemeClr val="tx1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  )</a:t>
                      </a:r>
                    </a:p>
                  </a:txBody>
                  <a:tcPr marL="50800" marR="50800" marT="50800" marB="5080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chemeClr val="tx1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= X</a:t>
                      </a:r>
                    </a:p>
                  </a:txBody>
                  <a:tcPr marL="50800" marR="50800" marT="50800" marB="5080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chemeClr val="tx1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Distributive (5)</a:t>
                      </a:r>
                    </a:p>
                  </a:txBody>
                  <a:tcPr marL="50800" marR="50800" marT="50800" marB="5080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9533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chemeClr val="tx1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X • 1</a:t>
                      </a:r>
                    </a:p>
                  </a:txBody>
                  <a:tcPr marL="50800" marR="50800" marT="50800" marB="5080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chemeClr val="tx1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= X</a:t>
                      </a:r>
                    </a:p>
                  </a:txBody>
                  <a:tcPr marL="50800" marR="50800" marT="50800" marB="5080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chemeClr val="tx1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Complement (6)</a:t>
                      </a:r>
                    </a:p>
                  </a:txBody>
                  <a:tcPr marL="50800" marR="50800" marT="50800" marB="5080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9533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chemeClr val="tx1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X</a:t>
                      </a:r>
                    </a:p>
                  </a:txBody>
                  <a:tcPr marL="50800" marR="50800" marT="50800" marB="5080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chemeClr val="tx1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= X</a:t>
                      </a:r>
                    </a:p>
                  </a:txBody>
                  <a:tcPr marL="50800" marR="50800" marT="50800" marB="5080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chemeClr val="tx1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Identity (4)</a:t>
                      </a:r>
                    </a:p>
                  </a:txBody>
                  <a:tcPr marL="50800" marR="50800" marT="50800" marB="5080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Rectangle">
            <a:extLst>
              <a:ext uri="{FF2B5EF4-FFF2-40B4-BE49-F238E27FC236}">
                <a16:creationId xmlns:a16="http://schemas.microsoft.com/office/drawing/2014/main" id="{D4368675-23F1-49CB-866F-98A72861BD0B}"/>
              </a:ext>
            </a:extLst>
          </p:cNvPr>
          <p:cNvSpPr/>
          <p:nvPr/>
        </p:nvSpPr>
        <p:spPr>
          <a:xfrm>
            <a:off x="3124200" y="2001613"/>
            <a:ext cx="2743199" cy="350428"/>
          </a:xfrm>
          <a:prstGeom prst="rect">
            <a:avLst/>
          </a:prstGeom>
          <a:solidFill>
            <a:srgbClr val="FFFFFF"/>
          </a:solidFill>
          <a:ln w="12700">
            <a:noFill/>
          </a:ln>
          <a:effectLst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sym typeface="Times"/>
            </a:endParaRPr>
          </a:p>
        </p:txBody>
      </p:sp>
      <p:sp>
        <p:nvSpPr>
          <p:cNvPr id="6" name="Rectangle">
            <a:extLst>
              <a:ext uri="{FF2B5EF4-FFF2-40B4-BE49-F238E27FC236}">
                <a16:creationId xmlns:a16="http://schemas.microsoft.com/office/drawing/2014/main" id="{845C9C8A-8A15-489A-A356-2225E21DA6EF}"/>
              </a:ext>
            </a:extLst>
          </p:cNvPr>
          <p:cNvSpPr/>
          <p:nvPr/>
        </p:nvSpPr>
        <p:spPr>
          <a:xfrm>
            <a:off x="3124200" y="2542541"/>
            <a:ext cx="2743199" cy="304800"/>
          </a:xfrm>
          <a:prstGeom prst="rect">
            <a:avLst/>
          </a:prstGeom>
          <a:solidFill>
            <a:srgbClr val="FFFFFF"/>
          </a:solidFill>
          <a:ln w="12700">
            <a:noFill/>
          </a:ln>
          <a:effectLst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sym typeface="Times"/>
            </a:endParaRPr>
          </a:p>
        </p:txBody>
      </p:sp>
      <p:sp>
        <p:nvSpPr>
          <p:cNvPr id="10" name="Rectangle">
            <a:extLst>
              <a:ext uri="{FF2B5EF4-FFF2-40B4-BE49-F238E27FC236}">
                <a16:creationId xmlns:a16="http://schemas.microsoft.com/office/drawing/2014/main" id="{58C84535-AD25-4B57-9867-D6F8334FF45E}"/>
              </a:ext>
            </a:extLst>
          </p:cNvPr>
          <p:cNvSpPr/>
          <p:nvPr/>
        </p:nvSpPr>
        <p:spPr>
          <a:xfrm>
            <a:off x="3124200" y="3037841"/>
            <a:ext cx="2743199" cy="304800"/>
          </a:xfrm>
          <a:prstGeom prst="rect">
            <a:avLst/>
          </a:prstGeom>
          <a:solidFill>
            <a:srgbClr val="FFFFFF"/>
          </a:solidFill>
          <a:ln w="12700">
            <a:noFill/>
          </a:ln>
          <a:effectLst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sym typeface="Time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A80D4FD-63ED-4894-92E8-8350AECC82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Boolean Algebra: Proving Things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F6F610C-96EA-40E4-A574-72B6E6F7932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279EF5C-C746-4084-8A0D-12DD977AB7F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7" name="Proving theorems via axioms of Boolean Algebra:">
            <a:extLst>
              <a:ext uri="{FF2B5EF4-FFF2-40B4-BE49-F238E27FC236}">
                <a16:creationId xmlns:a16="http://schemas.microsoft.com/office/drawing/2014/main" id="{0DA2B713-0BC3-4525-BE38-7970B5FB7A9F}"/>
              </a:ext>
            </a:extLst>
          </p:cNvPr>
          <p:cNvSpPr txBox="1"/>
          <p:nvPr/>
        </p:nvSpPr>
        <p:spPr>
          <a:xfrm>
            <a:off x="304801" y="1043941"/>
            <a:ext cx="5367688" cy="3129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2000" b="1" i="1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Proving theorems via axioms of Boolean Algebra:</a:t>
            </a:r>
          </a:p>
        </p:txBody>
      </p:sp>
      <p:sp>
        <p:nvSpPr>
          <p:cNvPr id="8" name="EX: Prove the theorem:   X • Y  +  X • Y' = X">
            <a:extLst>
              <a:ext uri="{FF2B5EF4-FFF2-40B4-BE49-F238E27FC236}">
                <a16:creationId xmlns:a16="http://schemas.microsoft.com/office/drawing/2014/main" id="{69BDC0C7-9BAE-4D2C-981B-B39FD3E7559E}"/>
              </a:ext>
            </a:extLst>
          </p:cNvPr>
          <p:cNvSpPr txBox="1"/>
          <p:nvPr/>
        </p:nvSpPr>
        <p:spPr>
          <a:xfrm>
            <a:off x="482601" y="1564641"/>
            <a:ext cx="5795176" cy="3652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DA273E"/>
              </a:buClr>
              <a:buFont typeface="Arial"/>
              <a:defRPr sz="20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/>
            </a:pPr>
            <a:r>
              <a:rPr kumimoji="0" sz="24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ea typeface="+mn-ea"/>
                <a:cs typeface="+mn-cs"/>
                <a:sym typeface="Helvetica Neue"/>
              </a:rPr>
              <a:t>EX: Prove the theorem:   X • Y  +  X • 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ea typeface="+mn-ea"/>
                <a:cs typeface="+mn-cs"/>
                <a:sym typeface="Helvetica Neue"/>
              </a:rPr>
              <a:t>  </a:t>
            </a:r>
            <a:r>
              <a:rPr kumimoji="0" sz="24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ea typeface="+mn-ea"/>
                <a:cs typeface="+mn-cs"/>
                <a:sym typeface="Helvetica Neue"/>
              </a:rPr>
              <a:t> = X</a:t>
            </a:r>
          </a:p>
        </p:txBody>
      </p:sp>
      <p:sp>
        <p:nvSpPr>
          <p:cNvPr id="9" name="EX2: Prove the theorem:       X  +  X • Y  =  X">
            <a:extLst>
              <a:ext uri="{FF2B5EF4-FFF2-40B4-BE49-F238E27FC236}">
                <a16:creationId xmlns:a16="http://schemas.microsoft.com/office/drawing/2014/main" id="{67CE0481-E677-43A1-AAC2-39D620AB5613}"/>
              </a:ext>
            </a:extLst>
          </p:cNvPr>
          <p:cNvSpPr txBox="1"/>
          <p:nvPr/>
        </p:nvSpPr>
        <p:spPr>
          <a:xfrm>
            <a:off x="520701" y="3660141"/>
            <a:ext cx="5548186" cy="3679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DA273E"/>
              </a:buClr>
              <a:buFont typeface="Arial"/>
              <a:defRPr sz="20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+mn-lt"/>
                <a:ea typeface="+mn-ea"/>
                <a:cs typeface="+mn-cs"/>
                <a:sym typeface="Helvetica Neue"/>
              </a:defRPr>
            </a:lvl1pPr>
          </a:lstStyle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/>
            </a:pPr>
            <a:r>
              <a:rPr kumimoji="0" sz="24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ea typeface="+mn-ea"/>
                <a:cs typeface="+mn-cs"/>
                <a:sym typeface="Helvetica Neue"/>
              </a:rPr>
              <a:t>EX2: Prove the theorem:       X  +  X • Y  =  X</a:t>
            </a:r>
          </a:p>
        </p:txBody>
      </p:sp>
      <p:graphicFrame>
        <p:nvGraphicFramePr>
          <p:cNvPr id="11" name="Table">
            <a:extLst>
              <a:ext uri="{FF2B5EF4-FFF2-40B4-BE49-F238E27FC236}">
                <a16:creationId xmlns:a16="http://schemas.microsoft.com/office/drawing/2014/main" id="{3888C020-842E-4796-980E-C0DFDED9E594}"/>
              </a:ext>
            </a:extLst>
          </p:cNvPr>
          <p:cNvGraphicFramePr/>
          <p:nvPr/>
        </p:nvGraphicFramePr>
        <p:xfrm>
          <a:off x="1308101" y="4053841"/>
          <a:ext cx="7365999" cy="1981200"/>
        </p:xfrm>
        <a:graphic>
          <a:graphicData uri="http://schemas.openxmlformats.org/drawingml/2006/table">
            <a:tbl>
              <a:tblPr/>
              <a:tblGrid>
                <a:gridCol w="4000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01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553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95300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chemeClr val="tx1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X • 1 + X • Y</a:t>
                      </a:r>
                    </a:p>
                  </a:txBody>
                  <a:tcPr marL="50800" marR="50800" marT="50800" marB="5080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chemeClr val="tx1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= X</a:t>
                      </a:r>
                    </a:p>
                  </a:txBody>
                  <a:tcPr marL="50800" marR="50800" marT="50800" marB="5080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chemeClr val="tx1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Identity (4)</a:t>
                      </a:r>
                    </a:p>
                  </a:txBody>
                  <a:tcPr marL="50800" marR="50800" marT="50800" marB="5080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chemeClr val="tx1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X • ( 1 + Y )</a:t>
                      </a:r>
                    </a:p>
                  </a:txBody>
                  <a:tcPr marL="50800" marR="50800" marT="50800" marB="5080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chemeClr val="tx1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= X</a:t>
                      </a:r>
                    </a:p>
                  </a:txBody>
                  <a:tcPr marL="50800" marR="50800" marT="50800" marB="5080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chemeClr val="tx1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Distributive (5)</a:t>
                      </a:r>
                    </a:p>
                  </a:txBody>
                  <a:tcPr marL="50800" marR="50800" marT="50800" marB="5080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chemeClr val="tx1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X • 1</a:t>
                      </a:r>
                    </a:p>
                  </a:txBody>
                  <a:tcPr marL="50800" marR="50800" marT="50800" marB="5080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chemeClr val="tx1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= X</a:t>
                      </a:r>
                    </a:p>
                  </a:txBody>
                  <a:tcPr marL="50800" marR="50800" marT="50800" marB="5080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chemeClr val="tx1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Identity (2)</a:t>
                      </a:r>
                    </a:p>
                  </a:txBody>
                  <a:tcPr marL="50800" marR="50800" marT="50800" marB="5080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chemeClr val="tx1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X</a:t>
                      </a:r>
                    </a:p>
                  </a:txBody>
                  <a:tcPr marL="50800" marR="50800" marT="50800" marB="5080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chemeClr val="tx1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= X</a:t>
                      </a:r>
                    </a:p>
                  </a:txBody>
                  <a:tcPr marL="50800" marR="50800" marT="50800" marB="5080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chemeClr val="tx1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latin typeface="+mn-lt"/>
                          <a:ea typeface="+mn-ea"/>
                          <a:cs typeface="+mn-cs"/>
                          <a:sym typeface="Helvetica Neue"/>
                        </a:rPr>
                        <a:t>Identity (4)</a:t>
                      </a:r>
                    </a:p>
                  </a:txBody>
                  <a:tcPr marL="50800" marR="50800" marT="50800" marB="50800" anchor="ctr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" name="Rectangle">
            <a:extLst>
              <a:ext uri="{FF2B5EF4-FFF2-40B4-BE49-F238E27FC236}">
                <a16:creationId xmlns:a16="http://schemas.microsoft.com/office/drawing/2014/main" id="{60BF233C-3DD0-4F09-BC7A-FD4A6F469531}"/>
              </a:ext>
            </a:extLst>
          </p:cNvPr>
          <p:cNvSpPr/>
          <p:nvPr/>
        </p:nvSpPr>
        <p:spPr>
          <a:xfrm>
            <a:off x="3124200" y="4193541"/>
            <a:ext cx="2743199" cy="304800"/>
          </a:xfrm>
          <a:prstGeom prst="rect">
            <a:avLst/>
          </a:prstGeom>
          <a:solidFill>
            <a:srgbClr val="FFFFFF"/>
          </a:solidFill>
          <a:ln w="12700">
            <a:noFill/>
          </a:ln>
          <a:effectLst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sym typeface="Times"/>
            </a:endParaRPr>
          </a:p>
        </p:txBody>
      </p:sp>
      <p:sp>
        <p:nvSpPr>
          <p:cNvPr id="13" name="Rectangle">
            <a:extLst>
              <a:ext uri="{FF2B5EF4-FFF2-40B4-BE49-F238E27FC236}">
                <a16:creationId xmlns:a16="http://schemas.microsoft.com/office/drawing/2014/main" id="{9B59D220-19F0-4F66-9F79-8B5E5BDE8717}"/>
              </a:ext>
            </a:extLst>
          </p:cNvPr>
          <p:cNvSpPr/>
          <p:nvPr/>
        </p:nvSpPr>
        <p:spPr>
          <a:xfrm>
            <a:off x="3124200" y="4688841"/>
            <a:ext cx="2743199" cy="304800"/>
          </a:xfrm>
          <a:prstGeom prst="rect">
            <a:avLst/>
          </a:prstGeom>
          <a:solidFill>
            <a:srgbClr val="FFFFFF"/>
          </a:solidFill>
          <a:ln w="12700">
            <a:noFill/>
          </a:ln>
          <a:effectLst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sym typeface="Times"/>
            </a:endParaRPr>
          </a:p>
        </p:txBody>
      </p:sp>
      <p:sp>
        <p:nvSpPr>
          <p:cNvPr id="14" name="Rectangle">
            <a:extLst>
              <a:ext uri="{FF2B5EF4-FFF2-40B4-BE49-F238E27FC236}">
                <a16:creationId xmlns:a16="http://schemas.microsoft.com/office/drawing/2014/main" id="{BDC8702D-C1AC-40C3-B7C9-C549AFE9C06C}"/>
              </a:ext>
            </a:extLst>
          </p:cNvPr>
          <p:cNvSpPr/>
          <p:nvPr/>
        </p:nvSpPr>
        <p:spPr>
          <a:xfrm>
            <a:off x="3124200" y="5184141"/>
            <a:ext cx="2743199" cy="304800"/>
          </a:xfrm>
          <a:prstGeom prst="rect">
            <a:avLst/>
          </a:prstGeom>
          <a:solidFill>
            <a:srgbClr val="FFFFFF"/>
          </a:solidFill>
          <a:ln w="12700">
            <a:noFill/>
          </a:ln>
          <a:effectLst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sym typeface="Times"/>
            </a:endParaRPr>
          </a:p>
        </p:txBody>
      </p:sp>
      <p:sp>
        <p:nvSpPr>
          <p:cNvPr id="15" name="Rectangle">
            <a:extLst>
              <a:ext uri="{FF2B5EF4-FFF2-40B4-BE49-F238E27FC236}">
                <a16:creationId xmlns:a16="http://schemas.microsoft.com/office/drawing/2014/main" id="{CB661186-4CCB-4FCB-922C-C7F8DE99F90E}"/>
              </a:ext>
            </a:extLst>
          </p:cNvPr>
          <p:cNvSpPr/>
          <p:nvPr/>
        </p:nvSpPr>
        <p:spPr>
          <a:xfrm>
            <a:off x="3124200" y="5679441"/>
            <a:ext cx="2743199" cy="304800"/>
          </a:xfrm>
          <a:prstGeom prst="rect">
            <a:avLst/>
          </a:prstGeom>
          <a:solidFill>
            <a:srgbClr val="FFFFFF"/>
          </a:solidFill>
          <a:ln w="12700">
            <a:noFill/>
          </a:ln>
          <a:effectLst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8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sym typeface="Time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A99D1837-FAE9-4054-A535-92EFD9D2AECD}"/>
                  </a:ext>
                </a:extLst>
              </p:cNvPr>
              <p:cNvSpPr/>
              <p:nvPr/>
            </p:nvSpPr>
            <p:spPr>
              <a:xfrm>
                <a:off x="5257800" y="1492897"/>
                <a:ext cx="465191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DA273E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</m:ctrlPr>
                        </m:acc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DA273E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𝒀</m:t>
                          </m:r>
                        </m:e>
                      </m:acc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A99D1837-FAE9-4054-A535-92EFD9D2AEC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7800" y="1492897"/>
                <a:ext cx="465191" cy="46166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0966092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0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01A55-FD79-CC49-AC49-E1BE983CB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Assignment: Required</a:t>
            </a:r>
            <a:r>
              <a:rPr lang="en-US" dirty="0"/>
              <a:t> Lecture Video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76DE0A-2252-914B-BB94-3FF62B0FDD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4400"/>
            <a:ext cx="8763000" cy="5193723"/>
          </a:xfrm>
        </p:spPr>
        <p:txBody>
          <a:bodyPr/>
          <a:lstStyle/>
          <a:p>
            <a:r>
              <a:rPr lang="en-US" dirty="0">
                <a:solidFill>
                  <a:srgbClr val="0000FF"/>
                </a:solidFill>
              </a:rPr>
              <a:t>Why study computer architecture?</a:t>
            </a:r>
          </a:p>
          <a:p>
            <a:r>
              <a:rPr lang="en-US" dirty="0"/>
              <a:t>Why is it important?</a:t>
            </a:r>
          </a:p>
          <a:p>
            <a:r>
              <a:rPr lang="en-US" b="1" dirty="0"/>
              <a:t>Future Computing Architectures</a:t>
            </a:r>
          </a:p>
          <a:p>
            <a:endParaRPr lang="en-US" sz="1800" dirty="0"/>
          </a:p>
          <a:p>
            <a:r>
              <a:rPr lang="en-US" b="1" dirty="0">
                <a:solidFill>
                  <a:srgbClr val="FF0000"/>
                </a:solidFill>
              </a:rPr>
              <a:t>Required Assignment</a:t>
            </a:r>
          </a:p>
          <a:p>
            <a:pPr lvl="1"/>
            <a:r>
              <a:rPr lang="en-US" b="1" dirty="0"/>
              <a:t>Watch </a:t>
            </a:r>
            <a:r>
              <a:rPr lang="en-US" dirty="0"/>
              <a:t>Prof. </a:t>
            </a:r>
            <a:r>
              <a:rPr lang="en-US" dirty="0" err="1"/>
              <a:t>Mutlu’s</a:t>
            </a:r>
            <a:r>
              <a:rPr lang="en-US" dirty="0"/>
              <a:t> inaugural lecture at ETH and understand it</a:t>
            </a:r>
          </a:p>
          <a:p>
            <a:pPr lvl="1"/>
            <a:r>
              <a:rPr lang="en-US" dirty="0">
                <a:hlinkClick r:id="rId2"/>
              </a:rPr>
              <a:t>https://www.youtube.com/watch?v=kgiZlSOcGFM</a:t>
            </a:r>
            <a:endParaRPr lang="en-US" dirty="0"/>
          </a:p>
          <a:p>
            <a:pPr lvl="1"/>
            <a:endParaRPr lang="en-US" dirty="0"/>
          </a:p>
          <a:p>
            <a:r>
              <a:rPr lang="en-US" b="1" dirty="0">
                <a:solidFill>
                  <a:srgbClr val="0000FF"/>
                </a:solidFill>
              </a:rPr>
              <a:t>Optional Assignment – for 1% extra credit</a:t>
            </a:r>
          </a:p>
          <a:p>
            <a:pPr lvl="1"/>
            <a:r>
              <a:rPr lang="en-US" b="1" dirty="0"/>
              <a:t>Write a 1-page summary </a:t>
            </a:r>
            <a:r>
              <a:rPr lang="en-US" dirty="0"/>
              <a:t>of the lecture and email us</a:t>
            </a:r>
          </a:p>
          <a:p>
            <a:pPr lvl="2"/>
            <a:r>
              <a:rPr lang="en-US" dirty="0"/>
              <a:t>What are your key takeaways?</a:t>
            </a:r>
          </a:p>
          <a:p>
            <a:pPr lvl="2"/>
            <a:r>
              <a:rPr lang="en-US" dirty="0"/>
              <a:t>What did you learn?</a:t>
            </a:r>
          </a:p>
          <a:p>
            <a:pPr lvl="2"/>
            <a:r>
              <a:rPr lang="en-US" dirty="0"/>
              <a:t>What did you like or dislike?</a:t>
            </a:r>
          </a:p>
          <a:p>
            <a:pPr lvl="2"/>
            <a:r>
              <a:rPr lang="en-US" dirty="0"/>
              <a:t>Submit your summary to </a:t>
            </a:r>
            <a:r>
              <a:rPr lang="en-US" dirty="0">
                <a:hlinkClick r:id="rId3"/>
              </a:rPr>
              <a:t>Moodle</a:t>
            </a:r>
            <a:r>
              <a:rPr lang="en-US" dirty="0"/>
              <a:t> – Deadline: March 25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357886-5517-F547-AA72-70E057C879E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8015058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96614-9F41-402E-95E6-E8B68962A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152400"/>
            <a:ext cx="9067800" cy="1066800"/>
          </a:xfrm>
        </p:spPr>
        <p:txBody>
          <a:bodyPr/>
          <a:lstStyle/>
          <a:p>
            <a:r>
              <a:rPr lang="en-US" err="1"/>
              <a:t>DeMorgan’s</a:t>
            </a:r>
            <a:r>
              <a:rPr lang="en-US"/>
              <a:t> Law: Enabling Transformations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F935720-9B35-48B9-966A-D817250CD7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279EF5C-C746-4084-8A0D-12DD977AB7F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4" name="Think of this as a transformation…">
            <a:extLst>
              <a:ext uri="{FF2B5EF4-FFF2-40B4-BE49-F238E27FC236}">
                <a16:creationId xmlns:a16="http://schemas.microsoft.com/office/drawing/2014/main" id="{3B563A68-44C2-4489-805C-7214CF50EC89}"/>
              </a:ext>
            </a:extLst>
          </p:cNvPr>
          <p:cNvSpPr txBox="1">
            <a:spLocks/>
          </p:cNvSpPr>
          <p:nvPr/>
        </p:nvSpPr>
        <p:spPr bwMode="auto">
          <a:xfrm>
            <a:off x="533400" y="2568575"/>
            <a:ext cx="8077200" cy="367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ct val="100000"/>
              </a:lnSpc>
              <a:spcBef>
                <a:spcPts val="2400"/>
              </a:spcBef>
              <a:spcAft>
                <a:spcPct val="0"/>
              </a:spcAft>
              <a:buClr>
                <a:schemeClr val="accent1">
                  <a:lumMod val="75000"/>
                  <a:lumOff val="25000"/>
                </a:schemeClr>
              </a:buClr>
              <a:buSzPct val="60000"/>
              <a:buFont typeface="Wingdings 2" pitchFamily="18" charset="2"/>
              <a:buChar char="¢"/>
              <a:defRPr sz="2400" b="1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accent1">
                  <a:lumMod val="75000"/>
                  <a:lumOff val="25000"/>
                </a:schemeClr>
              </a:buClr>
              <a:buSzPct val="11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ts val="240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 2" pitchFamily="18" charset="2"/>
              <a:buChar char="¢"/>
              <a:tabLst/>
              <a:defRPr/>
            </a:pPr>
            <a:r>
              <a:rPr kumimoji="0" lang="en-US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/>
                <a:ea typeface="+mn-ea"/>
                <a:cs typeface="+mn-cs"/>
              </a:rPr>
              <a:t>Think of this as a transformation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110000"/>
              <a:buFont typeface="Wingdings" pitchFamily="2" charset="2"/>
              <a:buChar char="§"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/>
                <a:ea typeface="ＭＳ Ｐゴシック" panose="020B0600070205080204" pitchFamily="34" charset="-128"/>
                <a:cs typeface="+mn-cs"/>
              </a:rPr>
              <a:t>Let’s say we have:  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110000"/>
              <a:buFont typeface="Wingdings" pitchFamily="2" charset="2"/>
              <a:buChar char="§"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/>
              <a:ea typeface="ＭＳ Ｐゴシック" panose="020B0600070205080204" pitchFamily="34" charset="-128"/>
              <a:cs typeface="+mn-cs"/>
            </a:endParaRPr>
          </a:p>
          <a:p>
            <a:pPr marL="0" marR="0" lvl="1" indent="25400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/>
                <a:ea typeface="ＭＳ Ｐゴシック" panose="020B0600070205080204" pitchFamily="34" charset="-128"/>
                <a:cs typeface="+mn-cs"/>
              </a:rPr>
              <a:t> 			F = A + B + C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110000"/>
              <a:buFont typeface="Wingdings" pitchFamily="2" charset="2"/>
              <a:buChar char="§"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/>
              <a:ea typeface="ＭＳ Ｐゴシック" panose="020B0600070205080204" pitchFamily="34" charset="-128"/>
              <a:cs typeface="+mn-cs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110000"/>
              <a:buFont typeface="Wingdings" pitchFamily="2" charset="2"/>
              <a:buChar char="§"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/>
                <a:ea typeface="ＭＳ Ｐゴシック" panose="020B0600070205080204" pitchFamily="34" charset="-128"/>
                <a:cs typeface="+mn-cs"/>
              </a:rPr>
              <a:t>Applying </a:t>
            </a:r>
            <a:r>
              <a:rPr kumimoji="0" lang="en-US" sz="2400" b="0" i="0" u="none" strike="noStrike" kern="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/>
                <a:ea typeface="ＭＳ Ｐゴシック" panose="020B0600070205080204" pitchFamily="34" charset="-128"/>
                <a:cs typeface="+mn-cs"/>
              </a:rPr>
              <a:t>DeMorgan’s</a:t>
            </a: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/>
                <a:ea typeface="ＭＳ Ｐゴシック" panose="020B0600070205080204" pitchFamily="34" charset="-128"/>
                <a:cs typeface="+mn-cs"/>
              </a:rPr>
              <a:t> Law (12), gives us</a:t>
            </a:r>
          </a:p>
        </p:txBody>
      </p:sp>
      <p:sp>
        <p:nvSpPr>
          <p:cNvPr id="7" name="DeMorgan's Law:">
            <a:extLst>
              <a:ext uri="{FF2B5EF4-FFF2-40B4-BE49-F238E27FC236}">
                <a16:creationId xmlns:a16="http://schemas.microsoft.com/office/drawing/2014/main" id="{91DE4EFD-880C-49DE-B6B1-7B65822663D7}"/>
              </a:ext>
            </a:extLst>
          </p:cNvPr>
          <p:cNvSpPr txBox="1"/>
          <p:nvPr/>
        </p:nvSpPr>
        <p:spPr>
          <a:xfrm>
            <a:off x="330200" y="1222375"/>
            <a:ext cx="1992533" cy="3129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2000" b="1" i="1" u="none" strike="noStrike" kern="1200" cap="none" spc="0" normalizeH="0" baseline="0" noProof="0" err="1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DeMorgan's</a:t>
            </a:r>
            <a:r>
              <a:rPr kumimoji="0" sz="2000" b="1" i="1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 Law:</a:t>
            </a:r>
          </a:p>
        </p:txBody>
      </p:sp>
      <p:sp>
        <p:nvSpPr>
          <p:cNvPr id="8" name="12.  (X + Y + Z + ...)' = X' • Y' • Z' • ...">
            <a:extLst>
              <a:ext uri="{FF2B5EF4-FFF2-40B4-BE49-F238E27FC236}">
                <a16:creationId xmlns:a16="http://schemas.microsoft.com/office/drawing/2014/main" id="{C5E84321-B117-491D-91A1-C62BB0D626C1}"/>
              </a:ext>
            </a:extLst>
          </p:cNvPr>
          <p:cNvSpPr txBox="1"/>
          <p:nvPr/>
        </p:nvSpPr>
        <p:spPr>
          <a:xfrm>
            <a:off x="685800" y="1539875"/>
            <a:ext cx="474489" cy="3731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24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12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.</a:t>
            </a:r>
            <a:endParaRPr kumimoji="0" sz="2400" b="1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Garamond"/>
              <a:cs typeface="Arial"/>
              <a:sym typeface="Arial"/>
            </a:endParaRPr>
          </a:p>
        </p:txBody>
      </p:sp>
      <p:sp>
        <p:nvSpPr>
          <p:cNvPr id="9" name="12D.  (X • Y • Z • ...) ' = X' + Y' + Z' + ...">
            <a:extLst>
              <a:ext uri="{FF2B5EF4-FFF2-40B4-BE49-F238E27FC236}">
                <a16:creationId xmlns:a16="http://schemas.microsoft.com/office/drawing/2014/main" id="{CF0EE5F0-2EB7-4D60-BD60-DA42342254CD}"/>
              </a:ext>
            </a:extLst>
          </p:cNvPr>
          <p:cNvSpPr txBox="1"/>
          <p:nvPr/>
        </p:nvSpPr>
        <p:spPr>
          <a:xfrm>
            <a:off x="533400" y="1996972"/>
            <a:ext cx="868828" cy="3652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/>
            </a:pPr>
            <a:r>
              <a:rPr kumimoji="0" sz="24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12D.  </a:t>
            </a:r>
          </a:p>
        </p:txBody>
      </p:sp>
      <p:sp>
        <p:nvSpPr>
          <p:cNvPr id="10" name="Line">
            <a:extLst>
              <a:ext uri="{FF2B5EF4-FFF2-40B4-BE49-F238E27FC236}">
                <a16:creationId xmlns:a16="http://schemas.microsoft.com/office/drawing/2014/main" id="{CE44706E-2604-4230-9EE8-44D25219B2A3}"/>
              </a:ext>
            </a:extLst>
          </p:cNvPr>
          <p:cNvSpPr/>
          <p:nvPr/>
        </p:nvSpPr>
        <p:spPr>
          <a:xfrm>
            <a:off x="441325" y="2437059"/>
            <a:ext cx="8396288" cy="1341"/>
          </a:xfrm>
          <a:prstGeom prst="line">
            <a:avLst/>
          </a:prstGeom>
          <a:ln w="76200">
            <a:solidFill>
              <a:srgbClr val="A2A2A2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/>
              <a:ea typeface="ＭＳ Ｐゴシック" panose="020B0600070205080204" pitchFamily="34" charset="-128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4C151F1-B5C8-4FD7-8D51-3A1BEABC2E94}"/>
                  </a:ext>
                </a:extLst>
              </p:cNvPr>
              <p:cNvSpPr/>
              <p:nvPr/>
            </p:nvSpPr>
            <p:spPr>
              <a:xfrm>
                <a:off x="1024459" y="1877720"/>
                <a:ext cx="4332788" cy="4720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DA273E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</m:ctrlPr>
                        </m:acc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DA273E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(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DA273E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𝑿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DA273E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 . 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DA273E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𝒀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DA273E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.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DA273E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𝒁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DA273E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. …)</m:t>
                          </m:r>
                        </m:e>
                      </m:acc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DA273E"/>
                          </a:solidFill>
                          <a:effectLst/>
                          <a:uLnTx/>
                          <a:uFill>
                            <a:solidFill>
                              <a:srgbClr val="DA273E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DA273E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</a:rPr>
                          </m:ctrlPr>
                        </m:acc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DA273E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</a:rPr>
                            <m:t>𝑿</m:t>
                          </m:r>
                        </m:e>
                      </m:acc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DA273E"/>
                          </a:solidFill>
                          <a:effectLst/>
                          <a:uLnTx/>
                          <a:uFill>
                            <a:solidFill>
                              <a:srgbClr val="DA273E"/>
                            </a:solidFill>
                          </a:uFill>
                          <a:latin typeface="Cambria Math" panose="02040503050406030204" pitchFamily="18" charset="0"/>
                          <a:cs typeface="Arial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DA273E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</a:rPr>
                          </m:ctrlPr>
                        </m:acc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DA273E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</a:rPr>
                            <m:t>𝒀</m:t>
                          </m:r>
                        </m:e>
                      </m:acc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DA273E"/>
                          </a:solidFill>
                          <a:effectLst/>
                          <a:uLnTx/>
                          <a:uFill>
                            <a:solidFill>
                              <a:srgbClr val="DA273E"/>
                            </a:solidFill>
                          </a:uFill>
                          <a:latin typeface="Cambria Math" panose="02040503050406030204" pitchFamily="18" charset="0"/>
                          <a:cs typeface="Arial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DA273E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</a:rPr>
                          </m:ctrlPr>
                        </m:acc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DA273E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</a:rPr>
                            <m:t>𝒁</m:t>
                          </m:r>
                        </m:e>
                      </m:acc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DA273E"/>
                          </a:solidFill>
                          <a:effectLst/>
                          <a:uLnTx/>
                          <a:uFill>
                            <a:solidFill>
                              <a:srgbClr val="DA273E"/>
                            </a:solidFill>
                          </a:uFill>
                          <a:latin typeface="Cambria Math" panose="02040503050406030204" pitchFamily="18" charset="0"/>
                          <a:cs typeface="Arial"/>
                        </a:rPr>
                        <m:t>+ …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4C151F1-B5C8-4FD7-8D51-3A1BEABC2E9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4459" y="1877720"/>
                <a:ext cx="4332788" cy="472052"/>
              </a:xfrm>
              <a:prstGeom prst="rect">
                <a:avLst/>
              </a:prstGeom>
              <a:blipFill>
                <a:blip r:embed="rId2"/>
                <a:stretch>
                  <a:fillRect b="-194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B8A6A9AB-E221-4806-BD94-60B3F2EB083E}"/>
                  </a:ext>
                </a:extLst>
              </p:cNvPr>
              <p:cNvSpPr/>
              <p:nvPr/>
            </p:nvSpPr>
            <p:spPr>
              <a:xfrm>
                <a:off x="1009219" y="1444744"/>
                <a:ext cx="4188518" cy="4720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2060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</m:ctrlPr>
                        </m:acc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2060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(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2060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𝑿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2060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 +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2060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𝒀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2060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+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2060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𝒁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2060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</a:rPr>
                            <m:t>+…)</m:t>
                          </m:r>
                        </m:e>
                      </m:acc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>
                            <a:solidFill>
                              <a:srgbClr val="DA273E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2060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</a:rPr>
                          </m:ctrlPr>
                        </m:acc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2060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</a:rPr>
                            <m:t>𝑿</m:t>
                          </m:r>
                        </m:e>
                      </m:acc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>
                            <a:solidFill>
                              <a:srgbClr val="DA273E"/>
                            </a:solidFill>
                          </a:uFill>
                          <a:latin typeface="Cambria Math" panose="02040503050406030204" pitchFamily="18" charset="0"/>
                          <a:cs typeface="Arial"/>
                        </a:rPr>
                        <m:t>.</m:t>
                      </m:r>
                      <m:acc>
                        <m:accPr>
                          <m:chr m:val="̅"/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2060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</a:rPr>
                          </m:ctrlPr>
                        </m:acc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2060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</a:rPr>
                            <m:t>𝒀</m:t>
                          </m:r>
                        </m:e>
                      </m:acc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>
                            <a:solidFill>
                              <a:srgbClr val="DA273E"/>
                            </a:solidFill>
                          </a:uFill>
                          <a:latin typeface="Cambria Math" panose="02040503050406030204" pitchFamily="18" charset="0"/>
                          <a:cs typeface="Arial"/>
                        </a:rPr>
                        <m:t>.</m:t>
                      </m:r>
                      <m:acc>
                        <m:accPr>
                          <m:chr m:val="̅"/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2060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</a:rPr>
                          </m:ctrlPr>
                        </m:acc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2060"/>
                              </a:solidFill>
                              <a:effectLst/>
                              <a:uLnTx/>
                              <a:uFill>
                                <a:solidFill>
                                  <a:srgbClr val="DA273E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</a:rPr>
                            <m:t>𝒁</m:t>
                          </m:r>
                        </m:e>
                      </m:acc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>
                            <a:solidFill>
                              <a:srgbClr val="DA273E"/>
                            </a:solidFill>
                          </a:uFill>
                          <a:latin typeface="Cambria Math" panose="02040503050406030204" pitchFamily="18" charset="0"/>
                          <a:cs typeface="Arial"/>
                        </a:rPr>
                        <m:t>. …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B8A6A9AB-E221-4806-BD94-60B3F2EB083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9219" y="1444744"/>
                <a:ext cx="4188518" cy="472052"/>
              </a:xfrm>
              <a:prstGeom prst="rect">
                <a:avLst/>
              </a:prstGeom>
              <a:blipFill>
                <a:blip r:embed="rId3"/>
                <a:stretch>
                  <a:fillRect r="-1019" b="-194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766C28CB-5787-486C-8848-1A514CFB25AB}"/>
                  </a:ext>
                </a:extLst>
              </p:cNvPr>
              <p:cNvSpPr/>
              <p:nvPr/>
            </p:nvSpPr>
            <p:spPr>
              <a:xfrm>
                <a:off x="2859916" y="5334000"/>
                <a:ext cx="3341556" cy="44980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𝑭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acc>
                            <m:accPr>
                              <m:chr m:val="̅"/>
                              <m:ctrlPr>
                                <a:rPr kumimoji="0" lang="en-US" sz="20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</m:ctrlPr>
                            </m:accPr>
                            <m:e>
                              <m:r>
                                <a:rPr kumimoji="0" lang="en-US" sz="2000" b="1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  <m:t>(</m:t>
                              </m:r>
                              <m:r>
                                <a:rPr kumimoji="0" lang="en-US" sz="2000" b="1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  <m:t>𝑨</m:t>
                              </m:r>
                              <m:r>
                                <a:rPr kumimoji="0" lang="en-US" sz="2000" b="1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  <m:t>+</m:t>
                              </m:r>
                              <m:r>
                                <a:rPr kumimoji="0" lang="en-US" sz="2000" b="1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  <m:t>𝑩</m:t>
                              </m:r>
                              <m:r>
                                <a:rPr kumimoji="0" lang="en-US" sz="2000" b="1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  <m:t>+</m:t>
                              </m:r>
                              <m:r>
                                <a:rPr kumimoji="0" lang="en-US" sz="2000" b="1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  <m:t>𝑪</m:t>
                              </m:r>
                              <m:r>
                                <a:rPr kumimoji="0" lang="en-US" sz="2000" b="1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  <m:t>)</m:t>
                              </m:r>
                            </m:e>
                          </m:acc>
                        </m:e>
                      </m:acc>
                      <m:r>
                        <a:rPr kumimoji="0" lang="en-US" sz="2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000" b="1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(</m:t>
                          </m:r>
                          <m:acc>
                            <m:accPr>
                              <m:chr m:val="̅"/>
                              <m:ctrlPr>
                                <a:rPr kumimoji="0" lang="en-US" sz="20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</m:ctrlPr>
                            </m:accPr>
                            <m:e>
                              <m:r>
                                <a:rPr kumimoji="0" lang="en-US" sz="2000" b="1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  <m:t>𝑨</m:t>
                              </m:r>
                            </m:e>
                          </m:acc>
                          <m:r>
                            <a:rPr kumimoji="0" lang="en-US" sz="2000" b="1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.</m:t>
                          </m:r>
                          <m:acc>
                            <m:accPr>
                              <m:chr m:val="̅"/>
                              <m:ctrlPr>
                                <a:rPr kumimoji="0" lang="en-US" sz="20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</m:ctrlPr>
                            </m:accPr>
                            <m:e>
                              <m:r>
                                <a:rPr kumimoji="0" lang="en-US" sz="20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  <m:t>𝑩</m:t>
                              </m:r>
                            </m:e>
                          </m:acc>
                          <m:r>
                            <a:rPr kumimoji="0" lang="en-US" sz="2000" b="1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.</m:t>
                          </m:r>
                          <m:acc>
                            <m:accPr>
                              <m:chr m:val="̅"/>
                              <m:ctrlPr>
                                <a:rPr kumimoji="0" lang="en-US" sz="20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</m:ctrlPr>
                            </m:accPr>
                            <m:e>
                              <m:r>
                                <a:rPr kumimoji="0" lang="en-US" sz="2000" b="1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  <m:t>𝑪</m:t>
                              </m:r>
                            </m:e>
                          </m:acc>
                          <m:r>
                            <a:rPr kumimoji="0" lang="en-US" sz="2000" b="1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)</m:t>
                          </m:r>
                        </m:e>
                      </m:acc>
                    </m:oMath>
                  </m:oMathPara>
                </a14:m>
                <a:endPara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>
                    <a:solidFill>
                      <a:srgbClr val="D21C42"/>
                    </a:solidFill>
                  </a:uFill>
                  <a:latin typeface="Garamond"/>
                  <a:ea typeface="Arial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766C28CB-5787-486C-8848-1A514CFB25A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9916" y="5334000"/>
                <a:ext cx="3341556" cy="449803"/>
              </a:xfrm>
              <a:prstGeom prst="rect">
                <a:avLst/>
              </a:prstGeom>
              <a:blipFill>
                <a:blip r:embed="rId4"/>
                <a:stretch>
                  <a:fillRect r="-6569" b="-121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86C52F60-33AC-FB49-87AA-A77406073853}"/>
              </a:ext>
            </a:extLst>
          </p:cNvPr>
          <p:cNvSpPr txBox="1"/>
          <p:nvPr/>
        </p:nvSpPr>
        <p:spPr>
          <a:xfrm>
            <a:off x="685800" y="5968583"/>
            <a:ext cx="7932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At least one of A, B, C is TRUE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--&gt; 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It is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not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the case that A, B, C are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all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false</a:t>
            </a:r>
          </a:p>
        </p:txBody>
      </p:sp>
    </p:spTree>
    <p:extLst>
      <p:ext uri="{BB962C8B-B14F-4D97-AF65-F5344CB8AC3E}">
        <p14:creationId xmlns:p14="http://schemas.microsoft.com/office/powerpoint/2010/main" val="14023064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17FAE0-7005-4026-9184-C15437DE42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/>
              <a:t>DeMorgan’s</a:t>
            </a:r>
            <a:r>
              <a:rPr lang="en-US"/>
              <a:t> Law (Continued)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472B9EB-3B54-45D2-9B6A-C537EC9EAEA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279EF5C-C746-4084-8A0D-12DD977AB7F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7" name="droppedImage.pdf" descr="droppedImage.pdf">
            <a:extLst>
              <a:ext uri="{FF2B5EF4-FFF2-40B4-BE49-F238E27FC236}">
                <a16:creationId xmlns:a16="http://schemas.microsoft.com/office/drawing/2014/main" id="{A83A1D7B-0260-4654-842A-C9FDD0B334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0700" y="5575300"/>
            <a:ext cx="1155700" cy="736600"/>
          </a:xfrm>
          <a:prstGeom prst="rect">
            <a:avLst/>
          </a:prstGeom>
          <a:ln w="25400"/>
        </p:spPr>
      </p:pic>
      <p:pic>
        <p:nvPicPr>
          <p:cNvPr id="9" name="droppedImage.pdf" descr="droppedImage.pdf">
            <a:extLst>
              <a:ext uri="{FF2B5EF4-FFF2-40B4-BE49-F238E27FC236}">
                <a16:creationId xmlns:a16="http://schemas.microsoft.com/office/drawing/2014/main" id="{53844D20-6C78-42E7-B014-1B160EE62C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5300" y="3098800"/>
            <a:ext cx="1155700" cy="736600"/>
          </a:xfrm>
          <a:prstGeom prst="rect">
            <a:avLst/>
          </a:prstGeom>
          <a:ln w="25400"/>
        </p:spPr>
      </p:pic>
      <p:sp>
        <p:nvSpPr>
          <p:cNvPr id="13" name="NOR is equivalent to AND…">
            <a:extLst>
              <a:ext uri="{FF2B5EF4-FFF2-40B4-BE49-F238E27FC236}">
                <a16:creationId xmlns:a16="http://schemas.microsoft.com/office/drawing/2014/main" id="{A3B8123B-D8F5-49FD-8982-C66613D0A6DF}"/>
              </a:ext>
            </a:extLst>
          </p:cNvPr>
          <p:cNvSpPr txBox="1"/>
          <p:nvPr/>
        </p:nvSpPr>
        <p:spPr>
          <a:xfrm>
            <a:off x="488133" y="3101975"/>
            <a:ext cx="2998834" cy="5745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NOR is equivalent to AND</a:t>
            </a: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with inputs complemented</a:t>
            </a:r>
          </a:p>
        </p:txBody>
      </p:sp>
      <p:sp>
        <p:nvSpPr>
          <p:cNvPr id="14" name="NAND is equivalent to OR…">
            <a:extLst>
              <a:ext uri="{FF2B5EF4-FFF2-40B4-BE49-F238E27FC236}">
                <a16:creationId xmlns:a16="http://schemas.microsoft.com/office/drawing/2014/main" id="{57680247-4D99-4DA4-9F33-F3FA209E6CCC}"/>
              </a:ext>
            </a:extLst>
          </p:cNvPr>
          <p:cNvSpPr txBox="1"/>
          <p:nvPr/>
        </p:nvSpPr>
        <p:spPr>
          <a:xfrm>
            <a:off x="554808" y="5586412"/>
            <a:ext cx="2998834" cy="5745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NAND is equivalent to OR</a:t>
            </a: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with inputs complemented</a:t>
            </a:r>
          </a:p>
        </p:txBody>
      </p:sp>
      <p:sp>
        <p:nvSpPr>
          <p:cNvPr id="21" name="Line">
            <a:extLst>
              <a:ext uri="{FF2B5EF4-FFF2-40B4-BE49-F238E27FC236}">
                <a16:creationId xmlns:a16="http://schemas.microsoft.com/office/drawing/2014/main" id="{8CA822D1-22FB-4FD4-ACB2-8E1014DEDA71}"/>
              </a:ext>
            </a:extLst>
          </p:cNvPr>
          <p:cNvSpPr/>
          <p:nvPr/>
        </p:nvSpPr>
        <p:spPr>
          <a:xfrm>
            <a:off x="441325" y="1993900"/>
            <a:ext cx="8396288" cy="1588"/>
          </a:xfrm>
          <a:prstGeom prst="line">
            <a:avLst/>
          </a:prstGeom>
          <a:ln w="76200">
            <a:solidFill>
              <a:srgbClr val="A2A2A2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Line">
            <a:extLst>
              <a:ext uri="{FF2B5EF4-FFF2-40B4-BE49-F238E27FC236}">
                <a16:creationId xmlns:a16="http://schemas.microsoft.com/office/drawing/2014/main" id="{A827D479-D733-4776-B19B-371FB272AE5F}"/>
              </a:ext>
            </a:extLst>
          </p:cNvPr>
          <p:cNvSpPr/>
          <p:nvPr/>
        </p:nvSpPr>
        <p:spPr>
          <a:xfrm>
            <a:off x="488950" y="4073525"/>
            <a:ext cx="8396288" cy="1588"/>
          </a:xfrm>
          <a:prstGeom prst="line">
            <a:avLst/>
          </a:prstGeom>
          <a:ln w="76200">
            <a:solidFill>
              <a:srgbClr val="A2A2A2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Interesting — these are conversions between different types of logic That’s useful given you don’t always have every type of gate">
            <a:extLst>
              <a:ext uri="{FF2B5EF4-FFF2-40B4-BE49-F238E27FC236}">
                <a16:creationId xmlns:a16="http://schemas.microsoft.com/office/drawing/2014/main" id="{35A06CF4-4A86-4510-9B9D-713A087C8BD5}"/>
              </a:ext>
            </a:extLst>
          </p:cNvPr>
          <p:cNvSpPr txBox="1"/>
          <p:nvPr/>
        </p:nvSpPr>
        <p:spPr>
          <a:xfrm>
            <a:off x="381000" y="1096010"/>
            <a:ext cx="8574088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T</a:t>
            </a: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hese are conversions between </a:t>
            </a: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different types of logic</a:t>
            </a: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functions</a:t>
            </a:r>
          </a:p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Th</a:t>
            </a: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ey can prove</a:t>
            </a: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useful </a:t>
            </a: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if</a:t>
            </a: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you do</a:t>
            </a: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</a:t>
            </a: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n</a:t>
            </a: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o</a:t>
            </a: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t have </a:t>
            </a: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every type of gate</a:t>
            </a:r>
          </a:p>
        </p:txBody>
      </p:sp>
      <p:pic>
        <p:nvPicPr>
          <p:cNvPr id="34" name="droppedImage.pdf" descr="droppedImage.pdf">
            <a:extLst>
              <a:ext uri="{FF2B5EF4-FFF2-40B4-BE49-F238E27FC236}">
                <a16:creationId xmlns:a16="http://schemas.microsoft.com/office/drawing/2014/main" id="{214D8244-163A-4290-B7BA-F4D07A5927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30700" y="2146300"/>
            <a:ext cx="1155700" cy="736600"/>
          </a:xfrm>
          <a:prstGeom prst="rect">
            <a:avLst/>
          </a:prstGeom>
          <a:ln w="25400"/>
        </p:spPr>
      </p:pic>
      <p:pic>
        <p:nvPicPr>
          <p:cNvPr id="35" name="droppedImage.pdf" descr="droppedImage.pdf">
            <a:extLst>
              <a:ext uri="{FF2B5EF4-FFF2-40B4-BE49-F238E27FC236}">
                <a16:creationId xmlns:a16="http://schemas.microsoft.com/office/drawing/2014/main" id="{8441C9B5-B436-4CED-A959-BF9CCF7074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05300" y="4432300"/>
            <a:ext cx="1155700" cy="736600"/>
          </a:xfrm>
          <a:prstGeom prst="rect">
            <a:avLst/>
          </a:prstGeom>
          <a:ln w="25400"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556073DC-6F01-473D-8D83-C8F1069694FC}"/>
                  </a:ext>
                </a:extLst>
              </p:cNvPr>
              <p:cNvSpPr/>
              <p:nvPr/>
            </p:nvSpPr>
            <p:spPr>
              <a:xfrm>
                <a:off x="672549" y="2270497"/>
                <a:ext cx="2335383" cy="4088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39686" lvl="0" indent="0" algn="ctr" defTabSz="914400" rtl="0" eaLnBrk="0" fontAlgn="base" latinLnBrk="0" hangingPunct="0">
                  <a:lnSpc>
                    <a:spcPct val="100000"/>
                  </a:lnSpc>
                  <a:spcBef>
                    <a:spcPts val="6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558800" algn="l"/>
                  </a:tabLst>
                  <a:defRPr sz="1800">
                    <a:solidFill>
                      <a:srgbClr val="000000"/>
                    </a:solidFill>
                    <a:uFillTx/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𝑨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(</m:t>
                          </m:r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𝑿</m:t>
                          </m:r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+</m:t>
                          </m:r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𝒀</m:t>
                          </m:r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)</m:t>
                          </m:r>
                        </m:e>
                      </m:acc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𝑿</m:t>
                          </m:r>
                        </m:e>
                      </m:acc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𝒀</m:t>
                          </m:r>
                        </m:e>
                      </m:acc>
                    </m:oMath>
                  </m:oMathPara>
                </a14:m>
                <a:endPara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>
                    <a:solidFill>
                      <a:srgbClr val="2F2F2F"/>
                    </a:solidFill>
                  </a:u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556073DC-6F01-473D-8D83-C8F1069694F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549" y="2270497"/>
                <a:ext cx="2335383" cy="408830"/>
              </a:xfrm>
              <a:prstGeom prst="rect">
                <a:avLst/>
              </a:prstGeom>
              <a:blipFill>
                <a:blip r:embed="rId7"/>
                <a:stretch>
                  <a:fillRect r="-10705" b="-16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2536A2CA-1862-47CA-B68A-7D6E2694B59A}"/>
                  </a:ext>
                </a:extLst>
              </p:cNvPr>
              <p:cNvSpPr/>
              <p:nvPr/>
            </p:nvSpPr>
            <p:spPr>
              <a:xfrm>
                <a:off x="550047" y="4484639"/>
                <a:ext cx="2351413" cy="4088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39686" lvl="0" indent="0" algn="ctr" defTabSz="914400" rtl="0" eaLnBrk="0" fontAlgn="base" latinLnBrk="0" hangingPunct="0">
                  <a:lnSpc>
                    <a:spcPct val="100000"/>
                  </a:lnSpc>
                  <a:spcBef>
                    <a:spcPts val="6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>
                    <a:tab pos="558800" algn="l"/>
                  </a:tabLst>
                  <a:defRPr sz="1800">
                    <a:solidFill>
                      <a:srgbClr val="000000"/>
                    </a:solidFill>
                    <a:uFillTx/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𝑩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(</m:t>
                          </m:r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𝑿𝒀</m:t>
                          </m:r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)</m:t>
                          </m:r>
                        </m:e>
                      </m:acc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𝑿</m:t>
                          </m:r>
                        </m:e>
                      </m:acc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𝒀</m:t>
                          </m:r>
                        </m:e>
                      </m:acc>
                    </m:oMath>
                  </m:oMathPara>
                </a14:m>
                <a:endPara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>
                    <a:solidFill>
                      <a:srgbClr val="2F2F2F"/>
                    </a:solidFill>
                  </a:u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2536A2CA-1862-47CA-B68A-7D6E2694B59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047" y="4484639"/>
                <a:ext cx="2351413" cy="408830"/>
              </a:xfrm>
              <a:prstGeom prst="rect">
                <a:avLst/>
              </a:prstGeom>
              <a:blipFill>
                <a:blip r:embed="rId8"/>
                <a:stretch>
                  <a:fillRect r="-10363" b="-164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92E6DADA-6BDE-444C-9797-D7366F834433}"/>
                  </a:ext>
                </a:extLst>
              </p:cNvPr>
              <p:cNvSpPr/>
              <p:nvPr/>
            </p:nvSpPr>
            <p:spPr>
              <a:xfrm>
                <a:off x="4069957" y="2142093"/>
                <a:ext cx="40908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𝑿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92E6DADA-6BDE-444C-9797-D7366F83443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9957" y="2142093"/>
                <a:ext cx="409086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A86B7151-804D-4D56-9436-0FA2A7D9AFC2}"/>
                  </a:ext>
                </a:extLst>
              </p:cNvPr>
              <p:cNvSpPr/>
              <p:nvPr/>
            </p:nvSpPr>
            <p:spPr>
              <a:xfrm>
                <a:off x="4084384" y="2383181"/>
                <a:ext cx="39465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𝒀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A86B7151-804D-4D56-9436-0FA2A7D9AFC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4384" y="2383181"/>
                <a:ext cx="394659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D6B1FBE8-4B73-486F-9761-14F5455A3C9F}"/>
                  </a:ext>
                </a:extLst>
              </p:cNvPr>
              <p:cNvSpPr/>
              <p:nvPr/>
            </p:nvSpPr>
            <p:spPr>
              <a:xfrm>
                <a:off x="4076945" y="3114814"/>
                <a:ext cx="40908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𝑿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D6B1FBE8-4B73-486F-9761-14F5455A3C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6945" y="3114814"/>
                <a:ext cx="409086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3C96A6F4-0E66-4818-A6EC-D0025AFF54A0}"/>
                  </a:ext>
                </a:extLst>
              </p:cNvPr>
              <p:cNvSpPr/>
              <p:nvPr/>
            </p:nvSpPr>
            <p:spPr>
              <a:xfrm>
                <a:off x="4091372" y="3355902"/>
                <a:ext cx="39465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𝒀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3C96A6F4-0E66-4818-A6EC-D0025AFF54A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1372" y="3355902"/>
                <a:ext cx="394659" cy="36933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EB40FF31-FF28-486B-A85E-C8F82AC31A42}"/>
                  </a:ext>
                </a:extLst>
              </p:cNvPr>
              <p:cNvSpPr/>
              <p:nvPr/>
            </p:nvSpPr>
            <p:spPr>
              <a:xfrm>
                <a:off x="4091372" y="4429826"/>
                <a:ext cx="40908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𝑿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EB40FF31-FF28-486B-A85E-C8F82AC31A4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1372" y="4429826"/>
                <a:ext cx="409086" cy="369332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9E39EF8B-66FC-4A24-8EED-E6EF86975E9E}"/>
                  </a:ext>
                </a:extLst>
              </p:cNvPr>
              <p:cNvSpPr/>
              <p:nvPr/>
            </p:nvSpPr>
            <p:spPr>
              <a:xfrm>
                <a:off x="4105799" y="4670914"/>
                <a:ext cx="39465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𝒀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9E39EF8B-66FC-4A24-8EED-E6EF86975E9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5799" y="4670914"/>
                <a:ext cx="394659" cy="369332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024EB1D5-A30F-4CA5-8CA8-10E6ADEEE918}"/>
                  </a:ext>
                </a:extLst>
              </p:cNvPr>
              <p:cNvSpPr/>
              <p:nvPr/>
            </p:nvSpPr>
            <p:spPr>
              <a:xfrm>
                <a:off x="5289299" y="4555560"/>
                <a:ext cx="41549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𝑩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024EB1D5-A30F-4CA5-8CA8-10E6ADEEE91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9299" y="4555560"/>
                <a:ext cx="415498" cy="369332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026CC3D3-A0E8-4FFE-B43D-FD5CA7B73FE2}"/>
                  </a:ext>
                </a:extLst>
              </p:cNvPr>
              <p:cNvSpPr/>
              <p:nvPr/>
            </p:nvSpPr>
            <p:spPr>
              <a:xfrm>
                <a:off x="5289299" y="5682734"/>
                <a:ext cx="41549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𝑩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026CC3D3-A0E8-4FFE-B43D-FD5CA7B73FE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9299" y="5682734"/>
                <a:ext cx="415498" cy="369332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2283F7AB-3A4B-46F8-B369-B2B07B3D54D8}"/>
                  </a:ext>
                </a:extLst>
              </p:cNvPr>
              <p:cNvSpPr/>
              <p:nvPr/>
            </p:nvSpPr>
            <p:spPr>
              <a:xfrm>
                <a:off x="4114864" y="5586412"/>
                <a:ext cx="40908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𝑿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2283F7AB-3A4B-46F8-B369-B2B07B3D54D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4864" y="5586412"/>
                <a:ext cx="409086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7F79A88D-EC7D-4CD3-8FC2-C660F0A49F79}"/>
                  </a:ext>
                </a:extLst>
              </p:cNvPr>
              <p:cNvSpPr/>
              <p:nvPr/>
            </p:nvSpPr>
            <p:spPr>
              <a:xfrm>
                <a:off x="4129291" y="5827500"/>
                <a:ext cx="39465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𝒀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7F79A88D-EC7D-4CD3-8FC2-C660F0A49F7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9291" y="5827500"/>
                <a:ext cx="394659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098C015F-C00A-464D-9119-856F5776C00B}"/>
                  </a:ext>
                </a:extLst>
              </p:cNvPr>
              <p:cNvSpPr/>
              <p:nvPr/>
            </p:nvSpPr>
            <p:spPr>
              <a:xfrm>
                <a:off x="5331645" y="2274473"/>
                <a:ext cx="40107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𝑨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098C015F-C00A-464D-9119-856F5776C00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1645" y="2274473"/>
                <a:ext cx="401071" cy="369332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19742D8B-6F0C-4461-951E-B69BD1E8C064}"/>
                  </a:ext>
                </a:extLst>
              </p:cNvPr>
              <p:cNvSpPr/>
              <p:nvPr/>
            </p:nvSpPr>
            <p:spPr>
              <a:xfrm>
                <a:off x="5285864" y="3208880"/>
                <a:ext cx="40107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𝑨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19742D8B-6F0C-4461-951E-B69BD1E8C06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5864" y="3208880"/>
                <a:ext cx="401071" cy="369332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9" name="Table">
                <a:extLst>
                  <a:ext uri="{FF2B5EF4-FFF2-40B4-BE49-F238E27FC236}">
                    <a16:creationId xmlns:a16="http://schemas.microsoft.com/office/drawing/2014/main" id="{1317329A-24D8-41B8-8880-263E552B5E30}"/>
                  </a:ext>
                </a:extLst>
              </p:cNvPr>
              <p:cNvGraphicFramePr/>
              <p:nvPr/>
            </p:nvGraphicFramePr>
            <p:xfrm>
              <a:off x="6187271" y="4555560"/>
              <a:ext cx="2634113" cy="1557335"/>
            </p:xfrm>
            <a:graphic>
              <a:graphicData uri="http://schemas.openxmlformats.org/drawingml/2006/table">
                <a:tbl>
                  <a:tblPr/>
                  <a:tblGrid>
                    <a:gridCol w="27804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7804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5722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7940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79400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762000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11467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𝑿</m:t>
                                </m:r>
                              </m:oMath>
                            </m:oMathPara>
                          </a14:m>
                          <a:endParaRPr sz="1600" b="1">
                            <a:solidFill>
                              <a:srgbClr val="0C226D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𝒀</m:t>
                                </m:r>
                              </m:oMath>
                            </m:oMathPara>
                          </a14:m>
                          <a:endParaRPr sz="1600" b="1">
                            <a:solidFill>
                              <a:srgbClr val="0C226D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39686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𝑿𝒀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sz="1600" b="1">
                            <a:solidFill>
                              <a:srgbClr val="0C226D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25400" cap="flat" cmpd="sng" algn="ctr">
                          <a:solidFill>
                            <a:srgbClr val="062B6B"/>
                          </a:solidFill>
                          <a:prstDash val="solid"/>
                          <a:miter lim="400000"/>
                          <a:headEnd type="none" w="med" len="med"/>
                          <a:tailEnd type="none" w="med" len="med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39686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𝑿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sz="1600" b="1">
                            <a:solidFill>
                              <a:srgbClr val="0C226D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39686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𝒀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sz="1600" b="1">
                            <a:solidFill>
                              <a:srgbClr val="0C226D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en-US" sz="14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4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𝑿</m:t>
                                    </m:r>
                                  </m:e>
                                </m:acc>
                                <m:r>
                                  <a:rPr lang="en-US" sz="14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en-US" sz="14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4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𝒀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sz="1400" b="1">
                            <a:solidFill>
                              <a:srgbClr val="0C226D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25400" cap="flat" cmpd="sng" algn="ctr">
                          <a:solidFill>
                            <a:srgbClr val="062B6B"/>
                          </a:solidFill>
                          <a:prstDash val="solid"/>
                          <a:miter lim="400000"/>
                          <a:headEnd type="none" w="med" len="med"/>
                          <a:tailEnd type="none" w="med" len="med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 cap="flat" cmpd="sng" algn="ctr">
                          <a:solidFill>
                            <a:srgbClr val="062B6B"/>
                          </a:solidFill>
                          <a:prstDash val="solid"/>
                          <a:miter lim="400000"/>
                          <a:headEnd type="none" w="med" len="med"/>
                          <a:tailEnd type="none" w="med" len="med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9" name="Table">
                <a:extLst>
                  <a:ext uri="{FF2B5EF4-FFF2-40B4-BE49-F238E27FC236}">
                    <a16:creationId xmlns:a16="http://schemas.microsoft.com/office/drawing/2014/main" id="{1317329A-24D8-41B8-8880-263E552B5E30}"/>
                  </a:ext>
                </a:extLst>
              </p:cNvPr>
              <p:cNvGraphicFramePr/>
              <p:nvPr>
                <p:extLst/>
              </p:nvPr>
            </p:nvGraphicFramePr>
            <p:xfrm>
              <a:off x="6187271" y="4555560"/>
              <a:ext cx="2634113" cy="1557335"/>
            </p:xfrm>
            <a:graphic>
              <a:graphicData uri="http://schemas.openxmlformats.org/drawingml/2006/table">
                <a:tbl>
                  <a:tblPr/>
                  <a:tblGrid>
                    <a:gridCol w="27804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7804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5722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7940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79400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762000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1146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>
                          <a:blip r:embed="rId18"/>
                          <a:stretch>
                            <a:fillRect l="-21739" r="-876087" b="-4313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>
                          <a:blip r:embed="rId18"/>
                          <a:stretch>
                            <a:fillRect l="-121739" r="-776087" b="-4313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25400" cap="flat" cmpd="sng" algn="ctr">
                          <a:solidFill>
                            <a:srgbClr val="062B6B"/>
                          </a:solidFill>
                          <a:prstDash val="solid"/>
                          <a:miter lim="400000"/>
                          <a:headEnd type="none" w="med" len="med"/>
                          <a:tailEnd type="none" w="med" len="med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>
                          <a:blip r:embed="rId18"/>
                          <a:stretch>
                            <a:fillRect l="-82258" r="-187903" b="-4313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>
                          <a:blip r:embed="rId18"/>
                          <a:stretch>
                            <a:fillRect l="-491304" r="-406522" b="-4313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>
                          <a:blip r:embed="rId18"/>
                          <a:stretch>
                            <a:fillRect l="-591304" r="-306522" b="-4313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>
                          <a:blip r:embed="rId18"/>
                          <a:stretch>
                            <a:fillRect l="-252381" r="-11905" b="-43137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25400" cap="flat" cmpd="sng" algn="ctr">
                          <a:solidFill>
                            <a:srgbClr val="062B6B"/>
                          </a:solidFill>
                          <a:prstDash val="solid"/>
                          <a:miter lim="400000"/>
                          <a:headEnd type="none" w="med" len="med"/>
                          <a:tailEnd type="none" w="med" len="med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 cap="flat" cmpd="sng" algn="ctr">
                          <a:solidFill>
                            <a:srgbClr val="062B6B"/>
                          </a:solidFill>
                          <a:prstDash val="solid"/>
                          <a:miter lim="400000"/>
                          <a:headEnd type="none" w="med" len="med"/>
                          <a:tailEnd type="none" w="med" len="med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4" name="Table">
                <a:extLst>
                  <a:ext uri="{FF2B5EF4-FFF2-40B4-BE49-F238E27FC236}">
                    <a16:creationId xmlns:a16="http://schemas.microsoft.com/office/drawing/2014/main" id="{05D42A9C-1879-45A6-BA53-A22639424C5A}"/>
                  </a:ext>
                </a:extLst>
              </p:cNvPr>
              <p:cNvGraphicFramePr/>
              <p:nvPr/>
            </p:nvGraphicFramePr>
            <p:xfrm>
              <a:off x="6096001" y="2280281"/>
              <a:ext cx="2725384" cy="1557335"/>
            </p:xfrm>
            <a:graphic>
              <a:graphicData uri="http://schemas.openxmlformats.org/drawingml/2006/table">
                <a:tbl>
                  <a:tblPr/>
                  <a:tblGrid>
                    <a:gridCol w="28767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8767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83467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89081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89081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788403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11467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𝑿</m:t>
                                </m:r>
                              </m:oMath>
                            </m:oMathPara>
                          </a14:m>
                          <a:endParaRPr sz="1600" b="1">
                            <a:solidFill>
                              <a:srgbClr val="0C226D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𝒀</m:t>
                                </m:r>
                              </m:oMath>
                            </m:oMathPara>
                          </a14:m>
                          <a:endParaRPr sz="1600" b="1">
                            <a:solidFill>
                              <a:srgbClr val="0C226D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𝑿</m:t>
                                    </m:r>
                                    <m: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𝒀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sz="1600" b="1">
                            <a:solidFill>
                              <a:srgbClr val="0C226D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39686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𝑿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sz="1600" b="1">
                            <a:solidFill>
                              <a:srgbClr val="0C226D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39686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6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𝒀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en-US" sz="1600" b="1">
                            <a:solidFill>
                              <a:srgbClr val="0C226D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𝑿</m:t>
                                    </m:r>
                                  </m:e>
                                </m:acc>
                                <m:acc>
                                  <m:accPr>
                                    <m:chr m:val="̅"/>
                                    <m:ctrlP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𝒀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sz="1600" b="1">
                            <a:solidFill>
                              <a:srgbClr val="0C226D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latin typeface="Arial"/>
                            <a:ea typeface="Arial"/>
                            <a:cs typeface="Arial"/>
                            <a:sym typeface="Arial"/>
                          </a:endParaRP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4" name="Table">
                <a:extLst>
                  <a:ext uri="{FF2B5EF4-FFF2-40B4-BE49-F238E27FC236}">
                    <a16:creationId xmlns:a16="http://schemas.microsoft.com/office/drawing/2014/main" id="{05D42A9C-1879-45A6-BA53-A22639424C5A}"/>
                  </a:ext>
                </a:extLst>
              </p:cNvPr>
              <p:cNvGraphicFramePr/>
              <p:nvPr>
                <p:extLst/>
              </p:nvPr>
            </p:nvGraphicFramePr>
            <p:xfrm>
              <a:off x="6096001" y="2280281"/>
              <a:ext cx="2725384" cy="1557335"/>
            </p:xfrm>
            <a:graphic>
              <a:graphicData uri="http://schemas.openxmlformats.org/drawingml/2006/table">
                <a:tbl>
                  <a:tblPr/>
                  <a:tblGrid>
                    <a:gridCol w="28767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8767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83467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89081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89081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788403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1146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>
                          <a:blip r:embed="rId19"/>
                          <a:stretch>
                            <a:fillRect l="-42553" r="-872340" b="-42941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>
                          <a:blip r:embed="rId19"/>
                          <a:stretch>
                            <a:fillRect l="-139583" r="-754167" b="-42941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>
                          <a:blip r:embed="rId19"/>
                          <a:stretch>
                            <a:fillRect l="-89844" r="-182813" b="-42941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>
                          <a:blip r:embed="rId19"/>
                          <a:stretch>
                            <a:fillRect l="-506250" r="-387500" b="-42941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>
                          <a:blip r:embed="rId19"/>
                          <a:stretch>
                            <a:fillRect l="-619149" r="-295745" b="-42941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25400">
                          <a:solidFill>
                            <a:srgbClr val="062B6B"/>
                          </a:solidFill>
                          <a:miter lim="400000"/>
                        </a:lnB>
                        <a:blipFill>
                          <a:blip r:embed="rId19"/>
                          <a:stretch>
                            <a:fillRect l="-260000" r="-6923" b="-42941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25400">
                          <a:solidFill>
                            <a:srgbClr val="062B6B"/>
                          </a:solidFill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11467"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1</a:t>
                          </a:r>
                        </a:p>
                      </a:txBody>
                      <a:tcPr marL="0" marR="0" marT="0" marB="0" anchor="ctr" horzOverflow="overflow">
                        <a:lnL w="0"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25400">
                          <a:solidFill>
                            <a:srgbClr val="062B6B"/>
                          </a:solidFill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R="39686" algn="ctr" defTabSz="914400">
                            <a:spcBef>
                              <a:spcPts val="600"/>
                            </a:spcBef>
                            <a:tabLst>
                              <a:tab pos="558800" algn="l"/>
                            </a:tabLst>
                            <a:defRPr sz="1800">
                              <a:solidFill>
                                <a:srgbClr val="000000"/>
                              </a:solidFill>
                              <a:uFillTx/>
                            </a:defRPr>
                          </a:pPr>
                          <a:r>
                            <a:rPr sz="1600" b="1">
                              <a:solidFill>
                                <a:srgbClr val="0C226D"/>
                              </a:solidFill>
                              <a:uFill>
                                <a:solidFill>
                                  <a:srgbClr val="2F2F2F"/>
                                </a:solidFill>
                              </a:uFill>
                              <a:latin typeface="Arial"/>
                              <a:ea typeface="Arial"/>
                              <a:cs typeface="Arial"/>
                              <a:sym typeface="Arial"/>
                            </a:rPr>
                            <a:t>0</a:t>
                          </a:r>
                        </a:p>
                      </a:txBody>
                      <a:tcPr marL="0" marR="0" marT="0" marB="0" anchor="ctr" horzOverflow="overflow">
                        <a:lnL w="25400">
                          <a:solidFill>
                            <a:srgbClr val="062B6B"/>
                          </a:solidFill>
                          <a:miter lim="400000"/>
                        </a:lnL>
                        <a:lnR w="0">
                          <a:miter lim="400000"/>
                        </a:lnR>
                        <a:lnT w="0">
                          <a:miter lim="400000"/>
                        </a:lnT>
                        <a:lnB w="0">
                          <a:miter lim="400000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7218908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9" grpId="0"/>
      <p:bldP spid="40" grpId="0"/>
      <p:bldP spid="41" grpId="0"/>
      <p:bldP spid="4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Using Boolean Equations </a:t>
            </a:r>
            <a:br>
              <a:rPr lang="en-US"/>
            </a:br>
            <a:r>
              <a:rPr lang="en-US"/>
              <a:t>to Represent a Logic Circuit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84C4D2-BDDB-4D95-ABCE-83F2DFEC20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2395482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F8F00F-ED71-524F-ABDA-2FA6295784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 of Products Form: Key Idea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7214AF-1B11-A04D-B4E7-D7B87AB163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Assume we have the truth table of a Boolean Function</a:t>
            </a:r>
          </a:p>
          <a:p>
            <a:endParaRPr lang="en-US"/>
          </a:p>
          <a:p>
            <a:r>
              <a:rPr lang="en-US"/>
              <a:t>How do we express the function in terms of the inputs in a </a:t>
            </a:r>
            <a:r>
              <a:rPr lang="en-US" b="1"/>
              <a:t>standard</a:t>
            </a:r>
            <a:r>
              <a:rPr lang="en-US"/>
              <a:t> manner?</a:t>
            </a:r>
          </a:p>
          <a:p>
            <a:endParaRPr lang="en-US"/>
          </a:p>
          <a:p>
            <a:r>
              <a:rPr lang="en-US"/>
              <a:t>Idea: </a:t>
            </a:r>
            <a:r>
              <a:rPr lang="en-US" b="1">
                <a:solidFill>
                  <a:srgbClr val="0000FF"/>
                </a:solidFill>
              </a:rPr>
              <a:t>Sum of Products </a:t>
            </a:r>
            <a:r>
              <a:rPr lang="en-US"/>
              <a:t>form</a:t>
            </a:r>
          </a:p>
          <a:p>
            <a:r>
              <a:rPr lang="en-US">
                <a:solidFill>
                  <a:srgbClr val="FF0000"/>
                </a:solidFill>
              </a:rPr>
              <a:t>Express the truth table as a two-level Boolean expression</a:t>
            </a:r>
          </a:p>
          <a:p>
            <a:pPr lvl="1"/>
            <a:r>
              <a:rPr lang="en-US"/>
              <a:t>that contains </a:t>
            </a:r>
            <a:r>
              <a:rPr lang="en-US" b="1"/>
              <a:t>all</a:t>
            </a:r>
            <a:r>
              <a:rPr lang="en-US"/>
              <a:t> input variable combinations that result in a 1 output</a:t>
            </a:r>
          </a:p>
          <a:p>
            <a:pPr lvl="1"/>
            <a:r>
              <a:rPr lang="en-US"/>
              <a:t>If ANY of the combinations of input variables that results in a 1 is TRUE, then the output is 1</a:t>
            </a:r>
          </a:p>
          <a:p>
            <a:pPr lvl="1"/>
            <a:r>
              <a:rPr lang="en-US"/>
              <a:t>F = OR of all input variable combinations that result in a 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575FBF-4A20-3047-A729-9A7BF4C20D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54420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A8A95-50CC-442B-8DE4-E16D249FFB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Some Definitions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A6A2904-4E13-44AC-B7CC-822EDAA4C48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lvl="0" eaLnBrk="1" hangingPunct="1">
                  <a:spcBef>
                    <a:spcPts val="2400"/>
                  </a:spcBef>
                  <a:buClr>
                    <a:srgbClr val="4F0E2B">
                      <a:lumMod val="75000"/>
                      <a:lumOff val="25000"/>
                    </a:srgbClr>
                  </a:buClr>
                  <a:buSzPct val="60000"/>
                  <a:buFont typeface="Wingdings 2" pitchFamily="18" charset="2"/>
                  <a:buChar char="¢"/>
                </a:pPr>
                <a:r>
                  <a:rPr lang="en-US" b="1">
                    <a:solidFill>
                      <a:srgbClr val="C00000"/>
                    </a:solidFill>
                    <a:ea typeface="+mn-ea"/>
                    <a:cs typeface="+mn-cs"/>
                  </a:rPr>
                  <a:t>Complement: </a:t>
                </a:r>
                <a:r>
                  <a:rPr lang="en-US">
                    <a:solidFill>
                      <a:srgbClr val="000000"/>
                    </a:solidFill>
                    <a:ea typeface="+mn-ea"/>
                    <a:cs typeface="+mn-cs"/>
                  </a:rPr>
                  <a:t>variable with a bar over it</a:t>
                </a:r>
                <a:br>
                  <a:rPr lang="en-US">
                    <a:solidFill>
                      <a:srgbClr val="000000"/>
                    </a:solidFill>
                    <a:ea typeface="+mn-ea"/>
                    <a:cs typeface="+mn-cs"/>
                  </a:rPr>
                </a:b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barPr>
                      <m:e>
                        <m:r>
                          <a:rPr lang="en-US" b="1" i="1">
                            <a:solidFill>
                              <a:srgbClr val="000000"/>
                            </a:solidFill>
                            <a:latin typeface="Cambria Math"/>
                            <a:ea typeface="+mn-ea"/>
                            <a:cs typeface="+mn-cs"/>
                          </a:rPr>
                          <m:t>𝑨</m:t>
                        </m:r>
                      </m:e>
                    </m:bar>
                  </m:oMath>
                </a14:m>
                <a:r>
                  <a:rPr lang="en-US" b="1">
                    <a:solidFill>
                      <a:srgbClr val="000000"/>
                    </a:solidFill>
                    <a:latin typeface="Calibri" pitchFamily="34" charset="0"/>
                    <a:ea typeface="+mn-ea"/>
                    <a:cs typeface="+mn-cs"/>
                  </a:rPr>
                  <a:t> ,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barPr>
                      <m:e>
                        <m:r>
                          <a:rPr lang="en-US" b="1" i="1">
                            <a:solidFill>
                              <a:srgbClr val="000000"/>
                            </a:solidFill>
                            <a:latin typeface="Cambria Math"/>
                            <a:ea typeface="+mn-ea"/>
                            <a:cs typeface="+mn-cs"/>
                          </a:rPr>
                          <m:t>𝑩</m:t>
                        </m:r>
                      </m:e>
                    </m:bar>
                  </m:oMath>
                </a14:m>
                <a:r>
                  <a:rPr lang="en-US" b="1">
                    <a:solidFill>
                      <a:srgbClr val="000000"/>
                    </a:solidFill>
                    <a:latin typeface="Calibri" pitchFamily="34" charset="0"/>
                    <a:ea typeface="+mn-ea"/>
                    <a:cs typeface="+mn-cs"/>
                  </a:rPr>
                  <a:t> ,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barPr>
                      <m:e>
                        <m:r>
                          <a:rPr lang="en-US" b="1" i="1">
                            <a:solidFill>
                              <a:srgbClr val="000000"/>
                            </a:solidFill>
                            <a:latin typeface="Cambria Math"/>
                            <a:ea typeface="+mn-ea"/>
                            <a:cs typeface="+mn-cs"/>
                          </a:rPr>
                          <m:t>𝑪</m:t>
                        </m:r>
                      </m:e>
                    </m:bar>
                  </m:oMath>
                </a14:m>
                <a:endParaRPr lang="en-US" b="1">
                  <a:solidFill>
                    <a:srgbClr val="000000"/>
                  </a:solidFill>
                  <a:latin typeface="Calibri" pitchFamily="34" charset="0"/>
                  <a:ea typeface="+mn-ea"/>
                  <a:cs typeface="+mn-cs"/>
                </a:endParaRPr>
              </a:p>
              <a:p>
                <a:pPr lvl="0" eaLnBrk="1" hangingPunct="1">
                  <a:spcBef>
                    <a:spcPts val="2400"/>
                  </a:spcBef>
                  <a:buClr>
                    <a:srgbClr val="4F0E2B">
                      <a:lumMod val="75000"/>
                      <a:lumOff val="25000"/>
                    </a:srgbClr>
                  </a:buClr>
                  <a:buSzPct val="60000"/>
                  <a:buFont typeface="Wingdings 2" pitchFamily="18" charset="2"/>
                  <a:buChar char="¢"/>
                </a:pPr>
                <a:r>
                  <a:rPr lang="en-US" b="1">
                    <a:solidFill>
                      <a:srgbClr val="C00000"/>
                    </a:solidFill>
                    <a:ea typeface="+mn-ea"/>
                    <a:cs typeface="+mn-cs"/>
                  </a:rPr>
                  <a:t>Literal: </a:t>
                </a:r>
                <a:r>
                  <a:rPr lang="en-US">
                    <a:solidFill>
                      <a:srgbClr val="000000"/>
                    </a:solidFill>
                    <a:ea typeface="+mn-ea"/>
                    <a:cs typeface="+mn-cs"/>
                  </a:rPr>
                  <a:t>variable or its complement</a:t>
                </a:r>
                <a:br>
                  <a:rPr lang="en-US" b="1">
                    <a:solidFill>
                      <a:srgbClr val="000000"/>
                    </a:solidFill>
                    <a:ea typeface="+mn-ea"/>
                    <a:cs typeface="+mn-cs"/>
                  </a:rPr>
                </a:br>
                <a14:m>
                  <m:oMath xmlns:m="http://schemas.openxmlformats.org/officeDocument/2006/math">
                    <m:r>
                      <a:rPr lang="en-US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𝑨</m:t>
                    </m:r>
                  </m:oMath>
                </a14:m>
                <a:r>
                  <a:rPr lang="en-US" b="1">
                    <a:solidFill>
                      <a:srgbClr val="000000"/>
                    </a:solidFill>
                    <a:ea typeface="+mn-ea"/>
                    <a:cs typeface="+mn-cs"/>
                  </a:rPr>
                  <a:t> , 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barPr>
                      <m:e>
                        <m:r>
                          <a:rPr lang="en-U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𝑨</m:t>
                        </m:r>
                      </m:e>
                    </m:bar>
                  </m:oMath>
                </a14:m>
                <a:r>
                  <a:rPr lang="en-US" b="1">
                    <a:solidFill>
                      <a:srgbClr val="000000"/>
                    </a:solidFill>
                    <a:ea typeface="+mn-ea"/>
                    <a:cs typeface="+mn-cs"/>
                  </a:rPr>
                  <a:t> , </a:t>
                </a:r>
                <a14:m>
                  <m:oMath xmlns:m="http://schemas.openxmlformats.org/officeDocument/2006/math">
                    <m:r>
                      <a:rPr lang="en-US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𝑩</m:t>
                    </m:r>
                  </m:oMath>
                </a14:m>
                <a:r>
                  <a:rPr lang="en-US" b="1">
                    <a:solidFill>
                      <a:srgbClr val="000000"/>
                    </a:solidFill>
                    <a:ea typeface="+mn-ea"/>
                    <a:cs typeface="+mn-cs"/>
                  </a:rPr>
                  <a:t> ,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barPr>
                      <m:e>
                        <m:r>
                          <a:rPr lang="en-U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𝑩</m:t>
                        </m:r>
                      </m:e>
                    </m:bar>
                  </m:oMath>
                </a14:m>
                <a:r>
                  <a:rPr lang="en-US" b="1">
                    <a:solidFill>
                      <a:srgbClr val="000000"/>
                    </a:solidFill>
                    <a:ea typeface="+mn-ea"/>
                    <a:cs typeface="+mn-cs"/>
                  </a:rPr>
                  <a:t> , </a:t>
                </a:r>
                <a14:m>
                  <m:oMath xmlns:m="http://schemas.openxmlformats.org/officeDocument/2006/math">
                    <m:r>
                      <a:rPr lang="en-US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𝑪</m:t>
                    </m:r>
                  </m:oMath>
                </a14:m>
                <a:r>
                  <a:rPr lang="en-US" b="1">
                    <a:solidFill>
                      <a:srgbClr val="000000"/>
                    </a:solidFill>
                    <a:ea typeface="+mn-ea"/>
                    <a:cs typeface="+mn-cs"/>
                  </a:rPr>
                  <a:t> , 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barPr>
                      <m:e>
                        <m:r>
                          <a:rPr lang="en-U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𝑪</m:t>
                        </m:r>
                      </m:e>
                    </m:bar>
                  </m:oMath>
                </a14:m>
                <a:r>
                  <a:rPr lang="en-US" b="1">
                    <a:solidFill>
                      <a:srgbClr val="000000"/>
                    </a:solidFill>
                    <a:ea typeface="+mn-ea"/>
                    <a:cs typeface="+mn-cs"/>
                  </a:rPr>
                  <a:t> </a:t>
                </a:r>
              </a:p>
              <a:p>
                <a:pPr lvl="0" eaLnBrk="1" hangingPunct="1">
                  <a:spcBef>
                    <a:spcPts val="2400"/>
                  </a:spcBef>
                  <a:buClr>
                    <a:srgbClr val="4F0E2B">
                      <a:lumMod val="75000"/>
                      <a:lumOff val="25000"/>
                    </a:srgbClr>
                  </a:buClr>
                  <a:buSzPct val="60000"/>
                  <a:buFont typeface="Wingdings 2" pitchFamily="18" charset="2"/>
                  <a:buChar char="¢"/>
                </a:pPr>
                <a:r>
                  <a:rPr lang="en-US" b="1">
                    <a:solidFill>
                      <a:srgbClr val="C00000"/>
                    </a:solidFill>
                    <a:ea typeface="+mn-ea"/>
                    <a:cs typeface="+mn-cs"/>
                  </a:rPr>
                  <a:t>Implicant: </a:t>
                </a:r>
                <a:r>
                  <a:rPr lang="en-US">
                    <a:solidFill>
                      <a:srgbClr val="000000"/>
                    </a:solidFill>
                    <a:ea typeface="+mn-ea"/>
                    <a:cs typeface="+mn-cs"/>
                  </a:rPr>
                  <a:t>product (AND) of literals</a:t>
                </a:r>
                <a:br>
                  <a:rPr lang="de-CH" b="1">
                    <a:solidFill>
                      <a:srgbClr val="000000"/>
                    </a:solidFill>
                    <a:ea typeface="+mn-ea"/>
                    <a:cs typeface="+mn-cs"/>
                  </a:rPr>
                </a:br>
                <a14:m>
                  <m:oMath xmlns:m="http://schemas.openxmlformats.org/officeDocument/2006/math">
                    <m:r>
                      <a:rPr lang="en-US" b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(</m:t>
                    </m:r>
                    <m:r>
                      <a:rPr lang="en-US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𝑨</m:t>
                    </m:r>
                    <m:r>
                      <a:rPr lang="en-US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/>
                        <a:cs typeface="+mn-cs"/>
                      </a:rPr>
                      <m:t>∙</m:t>
                    </m:r>
                    <m:r>
                      <a:rPr lang="en-US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/>
                        <a:cs typeface="+mn-cs"/>
                      </a:rPr>
                      <m:t>𝑩</m:t>
                    </m:r>
                    <m:r>
                      <a:rPr lang="en-US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/>
                        <a:cs typeface="+mn-cs"/>
                      </a:rPr>
                      <m:t>∙</m:t>
                    </m:r>
                    <m:bar>
                      <m:barPr>
                        <m:pos m:val="top"/>
                        <m:ctrlPr>
                          <a:rPr lang="de-CH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barPr>
                      <m:e>
                        <m:r>
                          <a:rPr lang="en-U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𝑪</m:t>
                        </m:r>
                      </m:e>
                    </m:bar>
                    <m:r>
                      <a:rPr lang="en-US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)</m:t>
                    </m:r>
                  </m:oMath>
                </a14:m>
                <a:r>
                  <a:rPr lang="de-CH" b="1">
                    <a:solidFill>
                      <a:srgbClr val="000000"/>
                    </a:solidFill>
                    <a:ea typeface="+mn-ea"/>
                    <a:cs typeface="+mn-cs"/>
                  </a:rPr>
                  <a:t>  , </a:t>
                </a:r>
                <a14:m>
                  <m:oMath xmlns:m="http://schemas.openxmlformats.org/officeDocument/2006/math">
                    <m:r>
                      <a:rPr lang="en-US" b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/>
                        <a:cs typeface="+mn-cs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/>
                            <a:cs typeface="+mn-cs"/>
                          </a:rPr>
                        </m:ctrlPr>
                      </m:barPr>
                      <m:e>
                        <m:r>
                          <a:rPr lang="en-U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/>
                            <a:cs typeface="+mn-cs"/>
                          </a:rPr>
                          <m:t>𝑨</m:t>
                        </m:r>
                      </m:e>
                    </m:bar>
                    <m:r>
                      <a:rPr lang="en-US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/>
                        <a:cs typeface="+mn-cs"/>
                      </a:rPr>
                      <m:t>∙</m:t>
                    </m:r>
                    <m:r>
                      <a:rPr lang="en-US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/>
                        <a:cs typeface="+mn-cs"/>
                      </a:rPr>
                      <m:t>𝑪</m:t>
                    </m:r>
                    <m:r>
                      <a:rPr lang="en-US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/>
                        <a:cs typeface="+mn-cs"/>
                      </a:rPr>
                      <m:t>)</m:t>
                    </m:r>
                  </m:oMath>
                </a14:m>
                <a:r>
                  <a:rPr lang="de-CH" b="1">
                    <a:solidFill>
                      <a:srgbClr val="000000"/>
                    </a:solidFill>
                    <a:ea typeface="+mn-ea"/>
                    <a:cs typeface="+mn-cs"/>
                  </a:rPr>
                  <a:t>  , </a:t>
                </a:r>
                <a14:m>
                  <m:oMath xmlns:m="http://schemas.openxmlformats.org/officeDocument/2006/math">
                    <m:r>
                      <a:rPr lang="en-US" b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/>
                        <a:cs typeface="+mn-cs"/>
                      </a:rPr>
                      <m:t>(</m:t>
                    </m:r>
                    <m:r>
                      <a:rPr lang="en-US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/>
                        <a:cs typeface="+mn-cs"/>
                      </a:rPr>
                      <m:t>𝑩</m:t>
                    </m:r>
                    <m:r>
                      <a:rPr lang="en-US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/>
                        <a:cs typeface="+mn-cs"/>
                      </a:rPr>
                      <m:t>∙</m:t>
                    </m:r>
                    <m:bar>
                      <m:barPr>
                        <m:pos m:val="top"/>
                        <m:ctrlPr>
                          <a:rPr lang="de-CH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barPr>
                      <m:e>
                        <m:r>
                          <a:rPr lang="en-U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𝑪</m:t>
                        </m:r>
                      </m:e>
                    </m:bar>
                    <m:r>
                      <a:rPr lang="en-US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)</m:t>
                    </m:r>
                  </m:oMath>
                </a14:m>
                <a:r>
                  <a:rPr lang="de-CH" b="1">
                    <a:solidFill>
                      <a:srgbClr val="000000"/>
                    </a:solidFill>
                    <a:ea typeface="+mn-ea"/>
                    <a:cs typeface="+mn-cs"/>
                  </a:rPr>
                  <a:t>  </a:t>
                </a:r>
              </a:p>
              <a:p>
                <a:pPr lvl="0" eaLnBrk="1" hangingPunct="1">
                  <a:spcBef>
                    <a:spcPts val="2400"/>
                  </a:spcBef>
                  <a:buClr>
                    <a:srgbClr val="4F0E2B">
                      <a:lumMod val="75000"/>
                      <a:lumOff val="25000"/>
                    </a:srgbClr>
                  </a:buClr>
                  <a:buSzPct val="60000"/>
                  <a:buFont typeface="Wingdings 2" pitchFamily="18" charset="2"/>
                  <a:buChar char="¢"/>
                </a:pPr>
                <a:r>
                  <a:rPr lang="en-US" b="1" err="1">
                    <a:solidFill>
                      <a:srgbClr val="C00000"/>
                    </a:solidFill>
                    <a:ea typeface="+mn-ea"/>
                    <a:cs typeface="+mn-cs"/>
                  </a:rPr>
                  <a:t>Minterm</a:t>
                </a:r>
                <a:r>
                  <a:rPr lang="en-US" b="1">
                    <a:solidFill>
                      <a:srgbClr val="C00000"/>
                    </a:solidFill>
                    <a:ea typeface="+mn-ea"/>
                    <a:cs typeface="+mn-cs"/>
                  </a:rPr>
                  <a:t>: </a:t>
                </a:r>
                <a:r>
                  <a:rPr lang="en-US">
                    <a:solidFill>
                      <a:srgbClr val="0000FF"/>
                    </a:solidFill>
                    <a:ea typeface="+mn-ea"/>
                    <a:cs typeface="+mn-cs"/>
                  </a:rPr>
                  <a:t>product (AND) that includes </a:t>
                </a:r>
                <a:r>
                  <a:rPr lang="en-US" b="1">
                    <a:solidFill>
                      <a:srgbClr val="0000FF"/>
                    </a:solidFill>
                    <a:ea typeface="+mn-ea"/>
                    <a:cs typeface="+mn-cs"/>
                  </a:rPr>
                  <a:t>all</a:t>
                </a:r>
                <a:r>
                  <a:rPr lang="en-US">
                    <a:solidFill>
                      <a:srgbClr val="0000FF"/>
                    </a:solidFill>
                    <a:ea typeface="+mn-ea"/>
                    <a:cs typeface="+mn-cs"/>
                  </a:rPr>
                  <a:t> input variables</a:t>
                </a:r>
                <a:br>
                  <a:rPr lang="en-US" b="1">
                    <a:solidFill>
                      <a:srgbClr val="000000"/>
                    </a:solidFill>
                    <a:ea typeface="+mn-ea"/>
                    <a:cs typeface="+mn-cs"/>
                  </a:rPr>
                </a:br>
                <a14:m>
                  <m:oMath xmlns:m="http://schemas.openxmlformats.org/officeDocument/2006/math">
                    <m:r>
                      <a:rPr lang="en-US" b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(</m:t>
                    </m:r>
                    <m:r>
                      <a:rPr lang="en-US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𝑨</m:t>
                    </m:r>
                    <m:r>
                      <a:rPr lang="en-US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/>
                        <a:cs typeface="+mn-cs"/>
                      </a:rPr>
                      <m:t>∙</m:t>
                    </m:r>
                    <m:r>
                      <a:rPr lang="en-US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/>
                        <a:cs typeface="+mn-cs"/>
                      </a:rPr>
                      <m:t>𝑩</m:t>
                    </m:r>
                    <m:r>
                      <a:rPr lang="en-US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/>
                        <a:cs typeface="+mn-cs"/>
                      </a:rPr>
                      <m:t>∙</m:t>
                    </m:r>
                    <m:bar>
                      <m:barPr>
                        <m:pos m:val="top"/>
                        <m:ctrlPr>
                          <a:rPr lang="de-CH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barPr>
                      <m:e>
                        <m:r>
                          <a:rPr lang="en-U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𝑪</m:t>
                        </m:r>
                      </m:e>
                    </m:bar>
                    <m:r>
                      <a:rPr lang="en-US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)</m:t>
                    </m:r>
                  </m:oMath>
                </a14:m>
                <a:r>
                  <a:rPr lang="de-CH" b="1">
                    <a:solidFill>
                      <a:srgbClr val="000000"/>
                    </a:solidFill>
                    <a:ea typeface="+mn-ea"/>
                    <a:cs typeface="+mn-cs"/>
                  </a:rPr>
                  <a:t>  , </a:t>
                </a:r>
                <a14:m>
                  <m:oMath xmlns:m="http://schemas.openxmlformats.org/officeDocument/2006/math">
                    <m:r>
                      <a:rPr lang="en-US" b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/>
                        <a:cs typeface="+mn-cs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/>
                            <a:cs typeface="+mn-cs"/>
                          </a:rPr>
                        </m:ctrlPr>
                      </m:barPr>
                      <m:e>
                        <m:r>
                          <a:rPr lang="en-U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/>
                            <a:cs typeface="+mn-cs"/>
                          </a:rPr>
                          <m:t>𝑨</m:t>
                        </m:r>
                      </m:e>
                    </m:bar>
                    <m:r>
                      <a:rPr lang="en-US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/>
                        <a:cs typeface="+mn-cs"/>
                      </a:rPr>
                      <m:t>∙</m:t>
                    </m:r>
                    <m:bar>
                      <m:barPr>
                        <m:pos m:val="top"/>
                        <m:ctrlPr>
                          <a:rPr lang="en-U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/>
                            <a:cs typeface="+mn-cs"/>
                          </a:rPr>
                        </m:ctrlPr>
                      </m:barPr>
                      <m:e>
                        <m:r>
                          <a:rPr lang="en-U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/>
                            <a:cs typeface="+mn-cs"/>
                          </a:rPr>
                          <m:t>𝑩</m:t>
                        </m:r>
                      </m:e>
                    </m:bar>
                    <m:r>
                      <a:rPr lang="en-US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/>
                        <a:cs typeface="+mn-cs"/>
                      </a:rPr>
                      <m:t>∙</m:t>
                    </m:r>
                    <m:r>
                      <a:rPr lang="en-US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/>
                        <a:cs typeface="+mn-cs"/>
                      </a:rPr>
                      <m:t>𝑪</m:t>
                    </m:r>
                    <m:r>
                      <a:rPr lang="en-US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/>
                        <a:cs typeface="+mn-cs"/>
                      </a:rPr>
                      <m:t>)</m:t>
                    </m:r>
                  </m:oMath>
                </a14:m>
                <a:r>
                  <a:rPr lang="de-CH" b="1">
                    <a:solidFill>
                      <a:srgbClr val="000000"/>
                    </a:solidFill>
                    <a:ea typeface="+mn-ea"/>
                    <a:cs typeface="+mn-cs"/>
                  </a:rPr>
                  <a:t>  , </a:t>
                </a:r>
                <a14:m>
                  <m:oMath xmlns:m="http://schemas.openxmlformats.org/officeDocument/2006/math">
                    <m:r>
                      <a:rPr lang="en-US" b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/>
                        <a:cs typeface="+mn-cs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/>
                            <a:cs typeface="+mn-cs"/>
                          </a:rPr>
                        </m:ctrlPr>
                      </m:barPr>
                      <m:e>
                        <m:r>
                          <a:rPr lang="en-U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/>
                            <a:cs typeface="+mn-cs"/>
                          </a:rPr>
                          <m:t>𝑨</m:t>
                        </m:r>
                      </m:e>
                    </m:bar>
                    <m:r>
                      <a:rPr lang="en-US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/>
                        <a:cs typeface="+mn-cs"/>
                      </a:rPr>
                      <m:t>∙</m:t>
                    </m:r>
                    <m:r>
                      <a:rPr lang="en-US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/>
                        <a:cs typeface="+mn-cs"/>
                      </a:rPr>
                      <m:t>𝑩</m:t>
                    </m:r>
                    <m:r>
                      <a:rPr lang="en-US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/>
                        <a:cs typeface="+mn-cs"/>
                      </a:rPr>
                      <m:t>∙</m:t>
                    </m:r>
                    <m:bar>
                      <m:barPr>
                        <m:pos m:val="top"/>
                        <m:ctrlPr>
                          <a:rPr lang="de-CH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barPr>
                      <m:e>
                        <m:r>
                          <a:rPr lang="en-U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𝑪</m:t>
                        </m:r>
                      </m:e>
                    </m:bar>
                    <m:r>
                      <a:rPr lang="en-US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)</m:t>
                    </m:r>
                  </m:oMath>
                </a14:m>
                <a:r>
                  <a:rPr lang="de-CH" b="1">
                    <a:solidFill>
                      <a:srgbClr val="000000"/>
                    </a:solidFill>
                    <a:ea typeface="+mn-ea"/>
                    <a:cs typeface="+mn-cs"/>
                  </a:rPr>
                  <a:t>  </a:t>
                </a:r>
                <a:endParaRPr lang="en-US" b="1">
                  <a:solidFill>
                    <a:srgbClr val="000000"/>
                  </a:solidFill>
                  <a:ea typeface="+mn-ea"/>
                  <a:cs typeface="+mn-cs"/>
                </a:endParaRPr>
              </a:p>
              <a:p>
                <a:pPr lvl="0" eaLnBrk="1" hangingPunct="1">
                  <a:spcBef>
                    <a:spcPts val="2400"/>
                  </a:spcBef>
                  <a:buClr>
                    <a:srgbClr val="4F0E2B">
                      <a:lumMod val="75000"/>
                      <a:lumOff val="25000"/>
                    </a:srgbClr>
                  </a:buClr>
                  <a:buSzPct val="60000"/>
                  <a:buFont typeface="Wingdings 2" pitchFamily="18" charset="2"/>
                  <a:buChar char="¢"/>
                </a:pPr>
                <a:r>
                  <a:rPr lang="en-US" b="1" err="1">
                    <a:solidFill>
                      <a:srgbClr val="C00000"/>
                    </a:solidFill>
                    <a:ea typeface="+mn-ea"/>
                    <a:cs typeface="+mn-cs"/>
                  </a:rPr>
                  <a:t>Maxterm</a:t>
                </a:r>
                <a:r>
                  <a:rPr lang="en-US" b="1">
                    <a:solidFill>
                      <a:srgbClr val="C00000"/>
                    </a:solidFill>
                    <a:ea typeface="+mn-ea"/>
                    <a:cs typeface="+mn-cs"/>
                  </a:rPr>
                  <a:t>: </a:t>
                </a:r>
                <a:r>
                  <a:rPr lang="en-US">
                    <a:solidFill>
                      <a:srgbClr val="0000FF"/>
                    </a:solidFill>
                    <a:ea typeface="+mn-ea"/>
                    <a:cs typeface="+mn-cs"/>
                  </a:rPr>
                  <a:t>sum (OR) that includes </a:t>
                </a:r>
                <a:r>
                  <a:rPr lang="en-US" b="1">
                    <a:solidFill>
                      <a:srgbClr val="0000FF"/>
                    </a:solidFill>
                    <a:ea typeface="+mn-ea"/>
                    <a:cs typeface="+mn-cs"/>
                  </a:rPr>
                  <a:t>all</a:t>
                </a:r>
                <a:r>
                  <a:rPr lang="en-US">
                    <a:solidFill>
                      <a:srgbClr val="0000FF"/>
                    </a:solidFill>
                    <a:ea typeface="+mn-ea"/>
                    <a:cs typeface="+mn-cs"/>
                  </a:rPr>
                  <a:t> input variables</a:t>
                </a:r>
                <a:br>
                  <a:rPr lang="en-US" b="1">
                    <a:solidFill>
                      <a:srgbClr val="000000"/>
                    </a:solidFill>
                    <a:latin typeface="Calibri" pitchFamily="34" charset="0"/>
                    <a:ea typeface="+mn-ea"/>
                    <a:cs typeface="+mn-cs"/>
                  </a:rPr>
                </a:br>
                <a14:m>
                  <m:oMath xmlns:m="http://schemas.openxmlformats.org/officeDocument/2006/math">
                    <m:r>
                      <a:rPr lang="en-US" b="1">
                        <a:solidFill>
                          <a:srgbClr val="000000"/>
                        </a:solidFill>
                        <a:latin typeface="Cambria Math"/>
                        <a:ea typeface="+mn-ea"/>
                        <a:cs typeface="+mn-cs"/>
                      </a:rPr>
                      <m:t>(</m:t>
                    </m:r>
                    <m:r>
                      <a:rPr lang="en-US" b="1" i="1">
                        <a:solidFill>
                          <a:srgbClr val="000000"/>
                        </a:solidFill>
                        <a:latin typeface="Cambria Math"/>
                        <a:ea typeface="+mn-ea"/>
                        <a:cs typeface="+mn-cs"/>
                      </a:rPr>
                      <m:t>𝑨</m:t>
                    </m:r>
                    <m:r>
                      <a:rPr lang="en-US" b="1" i="1">
                        <a:solidFill>
                          <a:srgbClr val="000000"/>
                        </a:solidFill>
                        <a:latin typeface="Cambria Math"/>
                        <a:ea typeface="Cambria Math"/>
                        <a:cs typeface="+mn-cs"/>
                      </a:rPr>
                      <m:t>+</m:t>
                    </m:r>
                    <m:bar>
                      <m:barPr>
                        <m:pos m:val="top"/>
                        <m:ctrlPr>
                          <a:rPr lang="en-U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/>
                            <a:cs typeface="+mn-cs"/>
                          </a:rPr>
                        </m:ctrlPr>
                      </m:barPr>
                      <m:e>
                        <m:r>
                          <a:rPr lang="en-US" b="1" i="1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  <a:cs typeface="+mn-cs"/>
                          </a:rPr>
                          <m:t>𝑩</m:t>
                        </m:r>
                      </m:e>
                    </m:bar>
                    <m:r>
                      <a:rPr lang="en-US" b="1" i="1">
                        <a:solidFill>
                          <a:srgbClr val="000000"/>
                        </a:solidFill>
                        <a:latin typeface="Cambria Math"/>
                        <a:ea typeface="Cambria Math"/>
                        <a:cs typeface="+mn-cs"/>
                      </a:rPr>
                      <m:t>+</m:t>
                    </m:r>
                    <m:bar>
                      <m:barPr>
                        <m:pos m:val="top"/>
                        <m:ctrlPr>
                          <a:rPr lang="de-CH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barPr>
                      <m:e>
                        <m:r>
                          <a:rPr lang="en-US" b="1" i="1">
                            <a:solidFill>
                              <a:srgbClr val="000000"/>
                            </a:solidFill>
                            <a:latin typeface="Cambria Math"/>
                            <a:ea typeface="+mn-ea"/>
                            <a:cs typeface="+mn-cs"/>
                          </a:rPr>
                          <m:t>𝑪</m:t>
                        </m:r>
                      </m:e>
                    </m:bar>
                    <m:r>
                      <a:rPr lang="en-US" b="1" i="1">
                        <a:solidFill>
                          <a:srgbClr val="000000"/>
                        </a:solidFill>
                        <a:latin typeface="Cambria Math"/>
                        <a:ea typeface="+mn-ea"/>
                        <a:cs typeface="+mn-cs"/>
                      </a:rPr>
                      <m:t>)</m:t>
                    </m:r>
                  </m:oMath>
                </a14:m>
                <a:r>
                  <a:rPr lang="de-CH" b="1">
                    <a:solidFill>
                      <a:srgbClr val="000000"/>
                    </a:solidFill>
                    <a:latin typeface="Calibri" pitchFamily="34" charset="0"/>
                    <a:ea typeface="+mn-ea"/>
                    <a:cs typeface="+mn-cs"/>
                  </a:rPr>
                  <a:t>  , </a:t>
                </a:r>
                <a14:m>
                  <m:oMath xmlns:m="http://schemas.openxmlformats.org/officeDocument/2006/math">
                    <m:r>
                      <a:rPr lang="en-US" b="1">
                        <a:solidFill>
                          <a:srgbClr val="000000"/>
                        </a:solidFill>
                        <a:latin typeface="Cambria Math"/>
                        <a:ea typeface="Cambria Math"/>
                        <a:cs typeface="+mn-cs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/>
                            <a:cs typeface="+mn-cs"/>
                          </a:rPr>
                        </m:ctrlPr>
                      </m:barPr>
                      <m:e>
                        <m:r>
                          <a:rPr lang="en-US" b="1" i="1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  <a:cs typeface="+mn-cs"/>
                          </a:rPr>
                          <m:t>𝑨</m:t>
                        </m:r>
                      </m:e>
                    </m:bar>
                    <m:r>
                      <a:rPr lang="en-US" b="1" i="1">
                        <a:solidFill>
                          <a:srgbClr val="000000"/>
                        </a:solidFill>
                        <a:latin typeface="Cambria Math"/>
                        <a:ea typeface="Cambria Math"/>
                        <a:cs typeface="+mn-cs"/>
                      </a:rPr>
                      <m:t>+</m:t>
                    </m:r>
                    <m:r>
                      <a:rPr lang="en-US" b="1" i="1">
                        <a:solidFill>
                          <a:srgbClr val="000000"/>
                        </a:solidFill>
                        <a:latin typeface="Cambria Math"/>
                        <a:ea typeface="Cambria Math"/>
                        <a:cs typeface="+mn-cs"/>
                      </a:rPr>
                      <m:t>𝑩</m:t>
                    </m:r>
                    <m:r>
                      <a:rPr lang="en-US" b="1" i="1">
                        <a:solidFill>
                          <a:srgbClr val="000000"/>
                        </a:solidFill>
                        <a:latin typeface="Cambria Math"/>
                        <a:ea typeface="Cambria Math"/>
                        <a:cs typeface="+mn-cs"/>
                      </a:rPr>
                      <m:t>+</m:t>
                    </m:r>
                    <m:bar>
                      <m:barPr>
                        <m:pos m:val="top"/>
                        <m:ctrlPr>
                          <a:rPr lang="en-U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/>
                            <a:cs typeface="+mn-cs"/>
                          </a:rPr>
                        </m:ctrlPr>
                      </m:barPr>
                      <m:e>
                        <m:r>
                          <a:rPr lang="en-US" b="1" i="1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  <a:cs typeface="+mn-cs"/>
                          </a:rPr>
                          <m:t>𝑪</m:t>
                        </m:r>
                      </m:e>
                    </m:bar>
                    <m:r>
                      <a:rPr lang="en-US" b="1" i="1">
                        <a:solidFill>
                          <a:srgbClr val="000000"/>
                        </a:solidFill>
                        <a:latin typeface="Cambria Math"/>
                        <a:ea typeface="Cambria Math"/>
                        <a:cs typeface="+mn-cs"/>
                      </a:rPr>
                      <m:t>)</m:t>
                    </m:r>
                  </m:oMath>
                </a14:m>
                <a:r>
                  <a:rPr lang="de-CH" b="1">
                    <a:solidFill>
                      <a:srgbClr val="000000"/>
                    </a:solidFill>
                    <a:latin typeface="Calibri" pitchFamily="34" charset="0"/>
                    <a:ea typeface="+mn-ea"/>
                    <a:cs typeface="+mn-cs"/>
                  </a:rPr>
                  <a:t>  , </a:t>
                </a:r>
                <a14:m>
                  <m:oMath xmlns:m="http://schemas.openxmlformats.org/officeDocument/2006/math">
                    <m:r>
                      <a:rPr lang="en-US" b="1">
                        <a:solidFill>
                          <a:srgbClr val="000000"/>
                        </a:solidFill>
                        <a:latin typeface="Cambria Math"/>
                        <a:ea typeface="Cambria Math"/>
                        <a:cs typeface="+mn-cs"/>
                      </a:rPr>
                      <m:t>(</m:t>
                    </m:r>
                    <m:r>
                      <a:rPr lang="en-US" b="1" i="1">
                        <a:solidFill>
                          <a:srgbClr val="000000"/>
                        </a:solidFill>
                        <a:latin typeface="Cambria Math"/>
                        <a:ea typeface="Cambria Math"/>
                        <a:cs typeface="+mn-cs"/>
                      </a:rPr>
                      <m:t>𝑨</m:t>
                    </m:r>
                    <m:r>
                      <a:rPr lang="en-US" b="1" i="1">
                        <a:solidFill>
                          <a:srgbClr val="000000"/>
                        </a:solidFill>
                        <a:latin typeface="Cambria Math"/>
                        <a:ea typeface="Cambria Math"/>
                        <a:cs typeface="+mn-cs"/>
                      </a:rPr>
                      <m:t>+</m:t>
                    </m:r>
                    <m:r>
                      <a:rPr lang="en-US" b="1" i="1">
                        <a:solidFill>
                          <a:srgbClr val="000000"/>
                        </a:solidFill>
                        <a:latin typeface="Cambria Math"/>
                        <a:ea typeface="Cambria Math"/>
                        <a:cs typeface="+mn-cs"/>
                      </a:rPr>
                      <m:t>𝑩</m:t>
                    </m:r>
                    <m:r>
                      <a:rPr lang="en-US" b="1" i="1">
                        <a:solidFill>
                          <a:srgbClr val="000000"/>
                        </a:solidFill>
                        <a:latin typeface="Cambria Math"/>
                        <a:ea typeface="Cambria Math"/>
                        <a:cs typeface="+mn-cs"/>
                      </a:rPr>
                      <m:t>+</m:t>
                    </m:r>
                    <m:bar>
                      <m:barPr>
                        <m:pos m:val="top"/>
                        <m:ctrlPr>
                          <a:rPr lang="de-CH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barPr>
                      <m:e>
                        <m:r>
                          <a:rPr lang="en-US" b="1" i="1">
                            <a:solidFill>
                              <a:srgbClr val="000000"/>
                            </a:solidFill>
                            <a:latin typeface="Cambria Math"/>
                            <a:ea typeface="+mn-ea"/>
                            <a:cs typeface="+mn-cs"/>
                          </a:rPr>
                          <m:t>𝑪</m:t>
                        </m:r>
                      </m:e>
                    </m:bar>
                    <m:r>
                      <a:rPr lang="en-US" b="1" i="1">
                        <a:solidFill>
                          <a:srgbClr val="000000"/>
                        </a:solidFill>
                        <a:latin typeface="Cambria Math"/>
                        <a:ea typeface="+mn-ea"/>
                        <a:cs typeface="+mn-cs"/>
                      </a:rPr>
                      <m:t>)</m:t>
                    </m:r>
                  </m:oMath>
                </a14:m>
                <a:endParaRPr lang="en-US" b="1">
                  <a:solidFill>
                    <a:srgbClr val="000000"/>
                  </a:solidFill>
                  <a:latin typeface="Calibri" pitchFamily="34" charset="0"/>
                  <a:ea typeface="+mn-ea"/>
                  <a:cs typeface="+mn-cs"/>
                </a:endParaRPr>
              </a:p>
              <a:p>
                <a:endParaRPr lang="en-US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A6A2904-4E13-44AC-B7CC-822EDAA4C48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83" t="-939" b="-25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D18E9C-B0E9-46D0-8C11-E2F352EE0EF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91124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40DABD-6FAD-4D7D-A00B-C183C89CBA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Two-Level Canonical (Standard) Forms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9C9862-EE63-4AC0-BD96-9AF54615A7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dirty="0">
                <a:solidFill>
                  <a:srgbClr val="0000CC"/>
                </a:solidFill>
              </a:rPr>
              <a:t>Truth table </a:t>
            </a:r>
            <a:r>
              <a:rPr lang="en-US" b="0" dirty="0"/>
              <a:t>is the unique </a:t>
            </a:r>
            <a:r>
              <a:rPr lang="en-US" b="0" dirty="0">
                <a:solidFill>
                  <a:srgbClr val="FF0000"/>
                </a:solidFill>
              </a:rPr>
              <a:t>signature</a:t>
            </a:r>
            <a:r>
              <a:rPr lang="en-US" b="0" dirty="0"/>
              <a:t> of a Boolean </a:t>
            </a:r>
            <a:r>
              <a:rPr lang="en-US" b="0" i="1" dirty="0"/>
              <a:t>function</a:t>
            </a:r>
            <a:r>
              <a:rPr lang="en-US" b="0" dirty="0"/>
              <a:t> …</a:t>
            </a:r>
          </a:p>
          <a:p>
            <a:pPr lvl="1"/>
            <a:r>
              <a:rPr lang="en-US" b="0" dirty="0"/>
              <a:t>But, it is an expensive representation</a:t>
            </a:r>
          </a:p>
          <a:p>
            <a:endParaRPr lang="en-US" b="0" dirty="0"/>
          </a:p>
          <a:p>
            <a:r>
              <a:rPr lang="en-US" dirty="0"/>
              <a:t>A B</a:t>
            </a:r>
            <a:r>
              <a:rPr lang="en-US" b="0" dirty="0"/>
              <a:t>oolean function can have many alternative Boolean expressions</a:t>
            </a:r>
          </a:p>
          <a:p>
            <a:pPr lvl="1"/>
            <a:r>
              <a:rPr lang="en-US" b="0" dirty="0"/>
              <a:t>i.e., many alternative Boolean expressions (and gate realizations) may have the same truth table (and function)</a:t>
            </a:r>
          </a:p>
          <a:p>
            <a:pPr lvl="1"/>
            <a:r>
              <a:rPr lang="en-US" dirty="0">
                <a:solidFill>
                  <a:srgbClr val="0000CC"/>
                </a:solidFill>
              </a:rPr>
              <a:t>If they all say the same thing, why do we care?</a:t>
            </a:r>
          </a:p>
          <a:p>
            <a:pPr lvl="2"/>
            <a:r>
              <a:rPr lang="en-US" dirty="0">
                <a:solidFill>
                  <a:srgbClr val="0000CC"/>
                </a:solidFill>
              </a:rPr>
              <a:t>Different Boolean expressions lead to different gate realizations</a:t>
            </a:r>
            <a:endParaRPr lang="en-US" b="0" dirty="0"/>
          </a:p>
          <a:p>
            <a:endParaRPr lang="en-US" b="0" dirty="0">
              <a:solidFill>
                <a:srgbClr val="008A3E"/>
              </a:solidFill>
            </a:endParaRPr>
          </a:p>
          <a:p>
            <a:r>
              <a:rPr lang="en-US" b="0" dirty="0">
                <a:solidFill>
                  <a:srgbClr val="008A3E"/>
                </a:solidFill>
              </a:rPr>
              <a:t>Canonical</a:t>
            </a:r>
            <a:r>
              <a:rPr lang="en-US" b="0" dirty="0"/>
              <a:t> form: </a:t>
            </a:r>
            <a:r>
              <a:rPr lang="en-US" b="0" dirty="0">
                <a:solidFill>
                  <a:srgbClr val="0000FF"/>
                </a:solidFill>
              </a:rPr>
              <a:t>standard form for a Boolean expression </a:t>
            </a:r>
          </a:p>
          <a:p>
            <a:pPr lvl="1"/>
            <a:r>
              <a:rPr lang="en-US" b="0" dirty="0"/>
              <a:t>Provides a unique algebraic signature 		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32F721-6E40-4868-808C-8A05A8AA29B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95147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7962D5-4093-4F37-828A-9504C7B29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Two-Level Canonical Forms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0C6606-917F-47B2-9A3D-37E3CAD2DEA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5" name="Sum of Products Form (SOP)">
            <a:extLst>
              <a:ext uri="{FF2B5EF4-FFF2-40B4-BE49-F238E27FC236}">
                <a16:creationId xmlns:a16="http://schemas.microsoft.com/office/drawing/2014/main" id="{8932D58A-4676-49CD-ABCB-FF801FA4427F}"/>
              </a:ext>
            </a:extLst>
          </p:cNvPr>
          <p:cNvSpPr txBox="1"/>
          <p:nvPr/>
        </p:nvSpPr>
        <p:spPr>
          <a:xfrm>
            <a:off x="457200" y="1066800"/>
            <a:ext cx="3722622" cy="3679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DA273E"/>
              </a:buClr>
              <a:buFont typeface="Arial"/>
              <a:defRPr sz="2000" b="1" i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/>
            </a:pPr>
            <a:r>
              <a:rPr kumimoji="0" sz="2400" b="1" i="0" u="none" strike="noStrike" kern="120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Tahoma"/>
                <a:cs typeface="Arial"/>
                <a:sym typeface="Arial"/>
              </a:rPr>
              <a:t>Sum of Products Form (SOP)</a:t>
            </a:r>
          </a:p>
        </p:txBody>
      </p:sp>
      <p:sp>
        <p:nvSpPr>
          <p:cNvPr id="6" name="also known as disjunctive normal form or minterm expansion">
            <a:extLst>
              <a:ext uri="{FF2B5EF4-FFF2-40B4-BE49-F238E27FC236}">
                <a16:creationId xmlns:a16="http://schemas.microsoft.com/office/drawing/2014/main" id="{368550AC-4835-4B22-9560-39DF639139D1}"/>
              </a:ext>
            </a:extLst>
          </p:cNvPr>
          <p:cNvSpPr txBox="1"/>
          <p:nvPr/>
        </p:nvSpPr>
        <p:spPr>
          <a:xfrm>
            <a:off x="516808" y="1447800"/>
            <a:ext cx="7788992" cy="3129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A</a:t>
            </a:r>
            <a:r>
              <a:rPr kumimoji="0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lso known as </a:t>
            </a: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disjunctive normal form </a:t>
            </a:r>
            <a:r>
              <a:rPr kumimoji="0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or </a:t>
            </a:r>
            <a:r>
              <a:rPr kumimoji="0" sz="2000" b="1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minterm</a:t>
            </a: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expansion</a:t>
            </a:r>
          </a:p>
        </p:txBody>
      </p:sp>
      <p:sp>
        <p:nvSpPr>
          <p:cNvPr id="8" name="0  1 1">
            <a:extLst>
              <a:ext uri="{FF2B5EF4-FFF2-40B4-BE49-F238E27FC236}">
                <a16:creationId xmlns:a16="http://schemas.microsoft.com/office/drawing/2014/main" id="{6B3A27DD-A0A9-4B79-A481-751C43DC79EF}"/>
              </a:ext>
            </a:extLst>
          </p:cNvPr>
          <p:cNvSpPr txBox="1"/>
          <p:nvPr/>
        </p:nvSpPr>
        <p:spPr>
          <a:xfrm>
            <a:off x="3215959" y="2116811"/>
            <a:ext cx="748985" cy="3100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0 </a:t>
            </a:r>
            <a:r>
              <a:rPr kumimoji="0" sz="1800" b="1" i="0" u="none" strike="noStrike" kern="1200" cap="none" spc="233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215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1</a:t>
            </a:r>
            <a:r>
              <a:rPr kumimoji="0" sz="1800" b="1" i="0" u="none" strike="noStrike" kern="1200" cap="none" spc="144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1</a:t>
            </a:r>
          </a:p>
        </p:txBody>
      </p:sp>
      <p:sp>
        <p:nvSpPr>
          <p:cNvPr id="9" name="1 0 0">
            <a:extLst>
              <a:ext uri="{FF2B5EF4-FFF2-40B4-BE49-F238E27FC236}">
                <a16:creationId xmlns:a16="http://schemas.microsoft.com/office/drawing/2014/main" id="{B6DAB490-F947-4EFD-A676-DB35FF1B1405}"/>
              </a:ext>
            </a:extLst>
          </p:cNvPr>
          <p:cNvSpPr txBox="1"/>
          <p:nvPr/>
        </p:nvSpPr>
        <p:spPr>
          <a:xfrm>
            <a:off x="4270059" y="2116811"/>
            <a:ext cx="744909" cy="3100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1</a:t>
            </a:r>
            <a:r>
              <a:rPr kumimoji="0" sz="1800" b="1" i="0" u="none" strike="noStrike" kern="1200" cap="none" spc="431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0</a:t>
            </a:r>
            <a:r>
              <a:rPr kumimoji="0" sz="1800" b="1" i="0" u="none" strike="noStrike" kern="1200" cap="none" spc="63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0</a:t>
            </a:r>
          </a:p>
        </p:txBody>
      </p:sp>
      <p:sp>
        <p:nvSpPr>
          <p:cNvPr id="10" name="1 0  1">
            <a:extLst>
              <a:ext uri="{FF2B5EF4-FFF2-40B4-BE49-F238E27FC236}">
                <a16:creationId xmlns:a16="http://schemas.microsoft.com/office/drawing/2014/main" id="{B2CE8471-85A1-46F7-B08D-68E73941C143}"/>
              </a:ext>
            </a:extLst>
          </p:cNvPr>
          <p:cNvSpPr txBox="1"/>
          <p:nvPr/>
        </p:nvSpPr>
        <p:spPr>
          <a:xfrm>
            <a:off x="5374959" y="2116811"/>
            <a:ext cx="735269" cy="3100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1</a:t>
            </a:r>
            <a:r>
              <a:rPr kumimoji="0" sz="1800" b="1" i="0" u="none" strike="noStrike" kern="1200" cap="none" spc="306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0 </a:t>
            </a:r>
            <a:r>
              <a:rPr kumimoji="0" sz="1800" b="1" i="0" u="none" strike="noStrike" kern="1200" cap="none" spc="18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1</a:t>
            </a:r>
          </a:p>
        </p:txBody>
      </p:sp>
      <p:sp>
        <p:nvSpPr>
          <p:cNvPr id="11" name="1 1 0">
            <a:extLst>
              <a:ext uri="{FF2B5EF4-FFF2-40B4-BE49-F238E27FC236}">
                <a16:creationId xmlns:a16="http://schemas.microsoft.com/office/drawing/2014/main" id="{EFF1B7D6-B018-45FB-B092-939815BD0D96}"/>
              </a:ext>
            </a:extLst>
          </p:cNvPr>
          <p:cNvSpPr txBox="1"/>
          <p:nvPr/>
        </p:nvSpPr>
        <p:spPr>
          <a:xfrm>
            <a:off x="6416359" y="2116811"/>
            <a:ext cx="694617" cy="3100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1</a:t>
            </a:r>
            <a:r>
              <a:rPr kumimoji="0" sz="1800" b="1" i="0" u="none" strike="noStrike" kern="1200" cap="none" spc="378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1</a:t>
            </a:r>
            <a:r>
              <a:rPr kumimoji="0" sz="1800" b="1" i="0" u="none" strike="noStrike" kern="1200" cap="none" spc="288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0</a:t>
            </a:r>
          </a:p>
        </p:txBody>
      </p:sp>
      <p:sp>
        <p:nvSpPr>
          <p:cNvPr id="12" name="1 1 1">
            <a:extLst>
              <a:ext uri="{FF2B5EF4-FFF2-40B4-BE49-F238E27FC236}">
                <a16:creationId xmlns:a16="http://schemas.microsoft.com/office/drawing/2014/main" id="{EFFD4781-4DBC-4AFC-891C-D71D84BB8E07}"/>
              </a:ext>
            </a:extLst>
          </p:cNvPr>
          <p:cNvSpPr txBox="1"/>
          <p:nvPr/>
        </p:nvSpPr>
        <p:spPr>
          <a:xfrm>
            <a:off x="7470459" y="2116811"/>
            <a:ext cx="687759" cy="3100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1</a:t>
            </a:r>
            <a:r>
              <a:rPr kumimoji="0" sz="1800" b="1" i="0" u="none" strike="noStrike" kern="1200" cap="none" spc="252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1</a:t>
            </a:r>
            <a:r>
              <a:rPr kumimoji="0" sz="1800" b="1" i="0" u="none" strike="noStrike" kern="1200" cap="none" spc="36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1</a:t>
            </a:r>
          </a:p>
        </p:txBody>
      </p:sp>
      <p:graphicFrame>
        <p:nvGraphicFramePr>
          <p:cNvPr id="13" name="Table">
            <a:extLst>
              <a:ext uri="{FF2B5EF4-FFF2-40B4-BE49-F238E27FC236}">
                <a16:creationId xmlns:a16="http://schemas.microsoft.com/office/drawing/2014/main" id="{144052A9-5952-4173-8611-29AAA8573D6E}"/>
              </a:ext>
            </a:extLst>
          </p:cNvPr>
          <p:cNvGraphicFramePr/>
          <p:nvPr/>
        </p:nvGraphicFramePr>
        <p:xfrm>
          <a:off x="521653" y="2112787"/>
          <a:ext cx="1828800" cy="2468880"/>
        </p:xfrm>
        <a:graphic>
          <a:graphicData uri="http://schemas.openxmlformats.org/drawingml/2006/table">
            <a:tbl>
              <a:tblPr/>
              <a:tblGrid>
                <a:gridCol w="457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endParaRPr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endParaRPr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endParaRPr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endParaRPr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4" name="Line">
            <a:extLst>
              <a:ext uri="{FF2B5EF4-FFF2-40B4-BE49-F238E27FC236}">
                <a16:creationId xmlns:a16="http://schemas.microsoft.com/office/drawing/2014/main" id="{221A9BEF-D1DD-4655-A14B-32A73F3C5C6B}"/>
              </a:ext>
            </a:extLst>
          </p:cNvPr>
          <p:cNvSpPr/>
          <p:nvPr/>
        </p:nvSpPr>
        <p:spPr>
          <a:xfrm flipV="1">
            <a:off x="3261401" y="2682152"/>
            <a:ext cx="699801" cy="8"/>
          </a:xfrm>
          <a:prstGeom prst="line">
            <a:avLst/>
          </a:prstGeom>
          <a:ln w="25400">
            <a:solidFill>
              <a:srgbClr val="062B6B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5" name="Line">
            <a:extLst>
              <a:ext uri="{FF2B5EF4-FFF2-40B4-BE49-F238E27FC236}">
                <a16:creationId xmlns:a16="http://schemas.microsoft.com/office/drawing/2014/main" id="{BE371FF1-4F6B-4625-B43A-EECCA66E8CD5}"/>
              </a:ext>
            </a:extLst>
          </p:cNvPr>
          <p:cNvSpPr/>
          <p:nvPr/>
        </p:nvSpPr>
        <p:spPr>
          <a:xfrm>
            <a:off x="2347913" y="2695296"/>
            <a:ext cx="1271138" cy="6768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92" h="21216" extrusionOk="0">
                <a:moveTo>
                  <a:pt x="20958" y="0"/>
                </a:moveTo>
                <a:cubicBezTo>
                  <a:pt x="20958" y="0"/>
                  <a:pt x="21600" y="9797"/>
                  <a:pt x="17296" y="15698"/>
                </a:cubicBezTo>
                <a:cubicBezTo>
                  <a:pt x="12992" y="21600"/>
                  <a:pt x="0" y="21211"/>
                  <a:pt x="0" y="21211"/>
                </a:cubicBezTo>
              </a:path>
            </a:pathLst>
          </a:custGeom>
          <a:ln w="25400">
            <a:solidFill>
              <a:srgbClr val="062B6B"/>
            </a:solidFill>
            <a:tailEnd type="triangle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2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16" name="Line">
            <a:extLst>
              <a:ext uri="{FF2B5EF4-FFF2-40B4-BE49-F238E27FC236}">
                <a16:creationId xmlns:a16="http://schemas.microsoft.com/office/drawing/2014/main" id="{74A13012-4D71-434F-9430-3CA5F6BA15B2}"/>
              </a:ext>
            </a:extLst>
          </p:cNvPr>
          <p:cNvSpPr/>
          <p:nvPr/>
        </p:nvSpPr>
        <p:spPr>
          <a:xfrm>
            <a:off x="4320859" y="2680381"/>
            <a:ext cx="744617" cy="3212"/>
          </a:xfrm>
          <a:prstGeom prst="line">
            <a:avLst/>
          </a:prstGeom>
          <a:ln w="25400">
            <a:solidFill>
              <a:srgbClr val="062B6B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7" name="Line">
            <a:extLst>
              <a:ext uri="{FF2B5EF4-FFF2-40B4-BE49-F238E27FC236}">
                <a16:creationId xmlns:a16="http://schemas.microsoft.com/office/drawing/2014/main" id="{14E7C4EC-7BF7-4B70-92A6-989F4779A713}"/>
              </a:ext>
            </a:extLst>
          </p:cNvPr>
          <p:cNvSpPr/>
          <p:nvPr/>
        </p:nvSpPr>
        <p:spPr>
          <a:xfrm flipV="1">
            <a:off x="5425759" y="2680374"/>
            <a:ext cx="699800" cy="8"/>
          </a:xfrm>
          <a:prstGeom prst="line">
            <a:avLst/>
          </a:prstGeom>
          <a:ln w="25400">
            <a:solidFill>
              <a:srgbClr val="062B6B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" name="Line">
            <a:extLst>
              <a:ext uri="{FF2B5EF4-FFF2-40B4-BE49-F238E27FC236}">
                <a16:creationId xmlns:a16="http://schemas.microsoft.com/office/drawing/2014/main" id="{D9C5C5E6-4F6F-4732-B11A-FE6C01899253}"/>
              </a:ext>
            </a:extLst>
          </p:cNvPr>
          <p:cNvSpPr/>
          <p:nvPr/>
        </p:nvSpPr>
        <p:spPr>
          <a:xfrm flipV="1">
            <a:off x="6467159" y="2680374"/>
            <a:ext cx="699800" cy="8"/>
          </a:xfrm>
          <a:prstGeom prst="line">
            <a:avLst/>
          </a:prstGeom>
          <a:ln w="25400">
            <a:solidFill>
              <a:srgbClr val="062B6B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9" name="Line">
            <a:extLst>
              <a:ext uri="{FF2B5EF4-FFF2-40B4-BE49-F238E27FC236}">
                <a16:creationId xmlns:a16="http://schemas.microsoft.com/office/drawing/2014/main" id="{E37A17DE-BBD2-4F38-B76B-EF9ACDDE6339}"/>
              </a:ext>
            </a:extLst>
          </p:cNvPr>
          <p:cNvSpPr/>
          <p:nvPr/>
        </p:nvSpPr>
        <p:spPr>
          <a:xfrm>
            <a:off x="7521259" y="2680381"/>
            <a:ext cx="625555" cy="5474"/>
          </a:xfrm>
          <a:prstGeom prst="line">
            <a:avLst/>
          </a:prstGeom>
          <a:ln w="25400">
            <a:solidFill>
              <a:srgbClr val="062B6B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" name="Line">
            <a:extLst>
              <a:ext uri="{FF2B5EF4-FFF2-40B4-BE49-F238E27FC236}">
                <a16:creationId xmlns:a16="http://schemas.microsoft.com/office/drawing/2014/main" id="{5A0C543F-6335-4721-B6E4-976C4453CFE5}"/>
              </a:ext>
            </a:extLst>
          </p:cNvPr>
          <p:cNvSpPr/>
          <p:nvPr/>
        </p:nvSpPr>
        <p:spPr>
          <a:xfrm>
            <a:off x="2360018" y="2680374"/>
            <a:ext cx="2342547" cy="9525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19" h="21600" extrusionOk="0">
                <a:moveTo>
                  <a:pt x="21313" y="0"/>
                </a:moveTo>
                <a:cubicBezTo>
                  <a:pt x="21313" y="0"/>
                  <a:pt x="21600" y="9391"/>
                  <a:pt x="18336" y="13976"/>
                </a:cubicBezTo>
                <a:cubicBezTo>
                  <a:pt x="14616" y="19203"/>
                  <a:pt x="6257" y="21548"/>
                  <a:pt x="0" y="21600"/>
                </a:cubicBezTo>
              </a:path>
            </a:pathLst>
          </a:custGeom>
          <a:ln w="25400">
            <a:solidFill>
              <a:srgbClr val="062B6B"/>
            </a:solidFill>
            <a:tailEnd type="triangle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2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1" name="Line">
            <a:extLst>
              <a:ext uri="{FF2B5EF4-FFF2-40B4-BE49-F238E27FC236}">
                <a16:creationId xmlns:a16="http://schemas.microsoft.com/office/drawing/2014/main" id="{4DB65524-8F1F-46DB-93A0-D876D496EA33}"/>
              </a:ext>
            </a:extLst>
          </p:cNvPr>
          <p:cNvSpPr/>
          <p:nvPr/>
        </p:nvSpPr>
        <p:spPr>
          <a:xfrm>
            <a:off x="2353946" y="2680374"/>
            <a:ext cx="3427413" cy="12025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21600" y="0"/>
                  <a:pt x="21147" y="9771"/>
                  <a:pt x="18996" y="12816"/>
                </a:cubicBezTo>
                <a:cubicBezTo>
                  <a:pt x="14446" y="19255"/>
                  <a:pt x="5923" y="21330"/>
                  <a:pt x="0" y="21600"/>
                </a:cubicBezTo>
              </a:path>
            </a:pathLst>
          </a:custGeom>
          <a:ln w="25400">
            <a:solidFill>
              <a:srgbClr val="062B6B"/>
            </a:solidFill>
            <a:tailEnd type="triangle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2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2" name="Line">
            <a:extLst>
              <a:ext uri="{FF2B5EF4-FFF2-40B4-BE49-F238E27FC236}">
                <a16:creationId xmlns:a16="http://schemas.microsoft.com/office/drawing/2014/main" id="{783D8B4A-B19D-4702-87D9-71BED8A8BC34}"/>
              </a:ext>
            </a:extLst>
          </p:cNvPr>
          <p:cNvSpPr/>
          <p:nvPr/>
        </p:nvSpPr>
        <p:spPr>
          <a:xfrm>
            <a:off x="2352874" y="2696725"/>
            <a:ext cx="4476355" cy="14574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21600" y="0"/>
                  <a:pt x="20240" y="11267"/>
                  <a:pt x="18190" y="13875"/>
                </a:cubicBezTo>
                <a:cubicBezTo>
                  <a:pt x="13400" y="19968"/>
                  <a:pt x="6151" y="21377"/>
                  <a:pt x="0" y="21600"/>
                </a:cubicBezTo>
              </a:path>
            </a:pathLst>
          </a:custGeom>
          <a:ln w="25400">
            <a:solidFill>
              <a:srgbClr val="062B6B"/>
            </a:solidFill>
            <a:tailEnd type="triangle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2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3" name="Line">
            <a:extLst>
              <a:ext uri="{FF2B5EF4-FFF2-40B4-BE49-F238E27FC236}">
                <a16:creationId xmlns:a16="http://schemas.microsoft.com/office/drawing/2014/main" id="{8EBD4D60-B5B4-4EDB-AAA4-FD282051EE2A}"/>
              </a:ext>
            </a:extLst>
          </p:cNvPr>
          <p:cNvSpPr/>
          <p:nvPr/>
        </p:nvSpPr>
        <p:spPr>
          <a:xfrm>
            <a:off x="2357399" y="2695256"/>
            <a:ext cx="5493743" cy="17243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21600" y="0"/>
                  <a:pt x="21207" y="9106"/>
                  <a:pt x="18562" y="12859"/>
                </a:cubicBezTo>
                <a:cubicBezTo>
                  <a:pt x="14811" y="18180"/>
                  <a:pt x="6757" y="21506"/>
                  <a:pt x="0" y="21600"/>
                </a:cubicBezTo>
              </a:path>
            </a:pathLst>
          </a:custGeom>
          <a:ln w="25400">
            <a:solidFill>
              <a:srgbClr val="062B6B"/>
            </a:solidFill>
            <a:tailEnd type="triangle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2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4FE2938-492A-4418-8803-62A52B9D594F}"/>
              </a:ext>
            </a:extLst>
          </p:cNvPr>
          <p:cNvSpPr/>
          <p:nvPr/>
        </p:nvSpPr>
        <p:spPr>
          <a:xfrm>
            <a:off x="1613289" y="5741590"/>
            <a:ext cx="6006711" cy="369332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All Boolean equations can be written in SOP form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0B6A4BB-E6F7-4790-98F0-B9A1D6412165}"/>
              </a:ext>
            </a:extLst>
          </p:cNvPr>
          <p:cNvSpPr/>
          <p:nvPr/>
        </p:nvSpPr>
        <p:spPr>
          <a:xfrm>
            <a:off x="430572" y="4694128"/>
            <a:ext cx="81482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Each row in a truth table has a </a:t>
            </a:r>
            <a:r>
              <a:rPr kumimoji="0" lang="en-US" sz="18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minterm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 </a:t>
            </a:r>
            <a:r>
              <a:rPr kumimoji="0" lang="en-US" sz="18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minterm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is a product (AND) of literals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Each </a:t>
            </a:r>
            <a:r>
              <a:rPr kumimoji="0" lang="en-US" sz="18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minterm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is TRUE for that row (and only that row)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1" i="1" u="none" strike="noStrike" kern="1200" cap="none" spc="0" normalizeH="0" baseline="0" noProof="0">
              <a:ln>
                <a:noFill/>
              </a:ln>
              <a:solidFill>
                <a:srgbClr val="CC9900">
                  <a:lumMod val="75000"/>
                  <a:lumOff val="25000"/>
                </a:srgbClr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2D8596EE-96C0-49F7-AE82-30948DB81651}"/>
                  </a:ext>
                </a:extLst>
              </p:cNvPr>
              <p:cNvSpPr/>
              <p:nvPr/>
            </p:nvSpPr>
            <p:spPr>
              <a:xfrm>
                <a:off x="2667000" y="2337753"/>
                <a:ext cx="5566524" cy="4008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𝑭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𝑨</m:t>
                          </m:r>
                        </m:e>
                      </m:acc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𝐁𝐂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   +  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𝐀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</m:acc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  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𝐀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𝐂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   +  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𝐀𝐁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</m:acc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  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𝐀𝐁𝐂</m:t>
                      </m:r>
                    </m:oMath>
                  </m:oMathPara>
                </a14:m>
                <a:endPara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>
                    <a:solidFill>
                      <a:srgbClr val="D21C42"/>
                    </a:solidFill>
                  </a:uFill>
                  <a:latin typeface="Garamond"/>
                  <a:ea typeface="Arial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2D8596EE-96C0-49F7-AE82-30948DB8165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7000" y="2337753"/>
                <a:ext cx="5566524" cy="40081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EE14DE23-EE5A-404C-9277-4E6EEF39D8F5}"/>
                  </a:ext>
                </a:extLst>
              </p:cNvPr>
              <p:cNvSpPr/>
              <p:nvPr/>
            </p:nvSpPr>
            <p:spPr>
              <a:xfrm>
                <a:off x="550454" y="2069068"/>
                <a:ext cx="40588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𝐀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EE14DE23-EE5A-404C-9277-4E6EEF39D8F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454" y="2069068"/>
                <a:ext cx="405880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D159FEC-E95A-4B8E-84D3-F72DDA0A025E}"/>
                  </a:ext>
                </a:extLst>
              </p:cNvPr>
              <p:cNvSpPr/>
              <p:nvPr/>
            </p:nvSpPr>
            <p:spPr>
              <a:xfrm>
                <a:off x="968926" y="2069068"/>
                <a:ext cx="40267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𝐁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D159FEC-E95A-4B8E-84D3-F72DDA0A025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8926" y="2069068"/>
                <a:ext cx="402674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B9BE44C9-2F3D-4594-81FE-9EAAF579AAD1}"/>
                  </a:ext>
                </a:extLst>
              </p:cNvPr>
              <p:cNvSpPr/>
              <p:nvPr/>
            </p:nvSpPr>
            <p:spPr>
              <a:xfrm>
                <a:off x="1443759" y="2069068"/>
                <a:ext cx="38504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𝐂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B9BE44C9-2F3D-4594-81FE-9EAAF579AAD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3759" y="2069068"/>
                <a:ext cx="385041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EEEB8D32-2567-412A-BAB3-19610456806F}"/>
                  </a:ext>
                </a:extLst>
              </p:cNvPr>
              <p:cNvSpPr/>
              <p:nvPr/>
            </p:nvSpPr>
            <p:spPr>
              <a:xfrm>
                <a:off x="1907371" y="2069068"/>
                <a:ext cx="37862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𝐅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EEEB8D32-2567-412A-BAB3-19610456806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7371" y="2069068"/>
                <a:ext cx="378629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94DFEFC9-B05D-B04B-974E-7B76E105FC30}"/>
              </a:ext>
            </a:extLst>
          </p:cNvPr>
          <p:cNvSpPr txBox="1"/>
          <p:nvPr/>
        </p:nvSpPr>
        <p:spPr>
          <a:xfrm>
            <a:off x="-49555" y="6446814"/>
            <a:ext cx="8964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Find all the input combinations (</a:t>
            </a:r>
            <a:r>
              <a:rPr kumimoji="0" lang="en-US" sz="1800" b="0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minterms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) for which the output of the function is TRUE.</a:t>
            </a:r>
          </a:p>
        </p:txBody>
      </p:sp>
    </p:spTree>
    <p:extLst>
      <p:ext uri="{BB962C8B-B14F-4D97-AF65-F5344CB8AC3E}">
        <p14:creationId xmlns:p14="http://schemas.microsoft.com/office/powerpoint/2010/main" val="173206747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036D91-E507-4232-9A59-790B669A52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066800"/>
          </a:xfrm>
        </p:spPr>
        <p:txBody>
          <a:bodyPr/>
          <a:lstStyle/>
          <a:p>
            <a:r>
              <a:rPr lang="en-US"/>
              <a:t>SOP Form — Why Does It Work?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779699F-D6D8-455C-B8B2-74AEAE29D9C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279EF5C-C746-4084-8A0D-12DD977AB7F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4" name="Rectangle">
            <a:extLst>
              <a:ext uri="{FF2B5EF4-FFF2-40B4-BE49-F238E27FC236}">
                <a16:creationId xmlns:a16="http://schemas.microsoft.com/office/drawing/2014/main" id="{461A7712-F82B-45BF-944E-A5D0AF444D3F}"/>
              </a:ext>
            </a:extLst>
          </p:cNvPr>
          <p:cNvSpPr/>
          <p:nvPr/>
        </p:nvSpPr>
        <p:spPr>
          <a:xfrm>
            <a:off x="327835" y="2813185"/>
            <a:ext cx="1763713" cy="2444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2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graphicFrame>
        <p:nvGraphicFramePr>
          <p:cNvPr id="5" name="Table">
            <a:extLst>
              <a:ext uri="{FF2B5EF4-FFF2-40B4-BE49-F238E27FC236}">
                <a16:creationId xmlns:a16="http://schemas.microsoft.com/office/drawing/2014/main" id="{B3F306AE-43BC-4A11-8459-D7BBD641AFF1}"/>
              </a:ext>
            </a:extLst>
          </p:cNvPr>
          <p:cNvGraphicFramePr/>
          <p:nvPr/>
        </p:nvGraphicFramePr>
        <p:xfrm>
          <a:off x="327835" y="1147692"/>
          <a:ext cx="1828800" cy="2468880"/>
        </p:xfrm>
        <a:graphic>
          <a:graphicData uri="http://schemas.openxmlformats.org/drawingml/2006/table">
            <a:tbl>
              <a:tblPr/>
              <a:tblGrid>
                <a:gridCol w="457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endParaRPr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endParaRPr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endParaRPr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endParaRPr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54A999DC-AFD5-421E-BE4A-16D109DF1ED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36277" y="3661166"/>
                <a:ext cx="9088723" cy="2968234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5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+mn-lt"/>
                    <a:ea typeface="ＭＳ Ｐゴシック" charset="0"/>
                    <a:cs typeface="ＭＳ Ｐゴシック" charset="0"/>
                  </a:defRPr>
                </a:lvl1pPr>
                <a:lvl2pPr marL="669925" indent="-325438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60000"/>
                  <a:buFont typeface="Wingdings" panose="05000000000000000000" pitchFamily="2" charset="2"/>
                  <a:buChar char="q"/>
                  <a:defRPr sz="2200">
                    <a:solidFill>
                      <a:schemeClr val="tx1"/>
                    </a:solidFill>
                    <a:latin typeface="+mn-lt"/>
                    <a:ea typeface="ＭＳ Ｐゴシック" pitchFamily="-106" charset="-128"/>
                  </a:defRPr>
                </a:lvl2pPr>
                <a:lvl3pPr marL="1022350" indent="-350838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+mn-lt"/>
                    <a:ea typeface="ＭＳ Ｐゴシック" pitchFamily="-106" charset="-128"/>
                  </a:defRPr>
                </a:lvl3pPr>
                <a:lvl4pPr marL="1339850" indent="-315913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q"/>
                  <a:defRPr>
                    <a:solidFill>
                      <a:schemeClr val="tx1"/>
                    </a:solidFill>
                    <a:latin typeface="+mn-lt"/>
                    <a:ea typeface="ＭＳ Ｐゴシック" pitchFamily="-106" charset="-128"/>
                  </a:defRPr>
                </a:lvl4pPr>
                <a:lvl5pPr marL="1681163" indent="-339725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1600">
                    <a:solidFill>
                      <a:schemeClr val="tx1"/>
                    </a:solidFill>
                    <a:latin typeface="+mn-lt"/>
                    <a:ea typeface="ＭＳ Ｐゴシック" pitchFamily="-106" charset="-128"/>
                  </a:defRPr>
                </a:lvl5pPr>
                <a:lvl6pPr marL="2138363" indent="-339725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+mn-lt"/>
                  </a:defRPr>
                </a:lvl6pPr>
                <a:lvl7pPr marL="2595563" indent="-339725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+mn-lt"/>
                  </a:defRPr>
                </a:lvl7pPr>
                <a:lvl8pPr marL="3052763" indent="-339725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+mn-lt"/>
                  </a:defRPr>
                </a:lvl8pPr>
                <a:lvl9pPr marL="3509963" indent="-339725" algn="l" rtl="0" fontAlgn="base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itchFamily="2" charset="2"/>
                  <a:buChar char="§"/>
                  <a:defRPr sz="16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342900" marR="0" lvl="0" indent="-342900" algn="l" defTabSz="914400" rtl="0" eaLnBrk="0" fontAlgn="base" latinLnBrk="0" hangingPunct="0">
                  <a:lnSpc>
                    <a:spcPct val="100000"/>
                  </a:lnSpc>
                  <a:spcBef>
                    <a:spcPts val="1200"/>
                  </a:spcBef>
                  <a:spcAft>
                    <a:spcPct val="0"/>
                  </a:spcAft>
                  <a:buClr>
                    <a:srgbClr val="CC9900"/>
                  </a:buClr>
                  <a:buSzPct val="65000"/>
                  <a:buFont typeface="Wingdings" panose="05000000000000000000" pitchFamily="2" charset="2"/>
                  <a:buChar char="n"/>
                  <a:tabLst/>
                  <a:defRPr/>
                </a:pPr>
                <a:r>
                  <a:rPr kumimoji="0" 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  <a:ea typeface="ＭＳ Ｐゴシック" charset="0"/>
                  </a:rPr>
                  <a:t>Only the shaded product term — </a:t>
                </a:r>
                <a14:m>
                  <m:oMath xmlns:m="http://schemas.openxmlformats.org/officeDocument/2006/math">
                    <m:r>
                      <a:rPr kumimoji="0" lang="en-US" sz="2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𝐀</m:t>
                    </m:r>
                    <m:acc>
                      <m:accPr>
                        <m:chr m:val="̅"/>
                        <m:ctrlP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accPr>
                      <m:e>
                        <m: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𝑩</m:t>
                        </m:r>
                      </m:e>
                    </m:acc>
                    <m:r>
                      <a:rPr kumimoji="0" lang="en-US" sz="2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𝐂</m:t>
                    </m:r>
                  </m:oMath>
                </a14:m>
                <a:r>
                  <a:rPr kumimoji="0" 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  <a:ea typeface="ＭＳ Ｐゴシック" charset="0"/>
                  </a:rPr>
                  <a:t>   = </a:t>
                </a:r>
                <a14:m>
                  <m:oMath xmlns:m="http://schemas.openxmlformats.org/officeDocument/2006/math">
                    <m:r>
                      <a:rPr kumimoji="0" lang="en-US" sz="24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𝟏</m:t>
                    </m:r>
                    <m:r>
                      <a:rPr kumimoji="0" lang="en-US" sz="24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/>
                        <a:sym typeface="Arial"/>
                      </a:rPr>
                      <m:t>∙</m:t>
                    </m:r>
                    <m:acc>
                      <m:accPr>
                        <m:chr m:val="̅"/>
                        <m:ctrlPr>
                          <a:rPr kumimoji="0" lang="en-US" sz="24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accPr>
                      <m:e>
                        <m:r>
                          <a:rPr kumimoji="0" lang="en-US" sz="24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𝟎</m:t>
                        </m:r>
                      </m:e>
                    </m:acc>
                    <m:r>
                      <a:rPr kumimoji="0" lang="en-US" sz="24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/>
                        <a:sym typeface="Arial"/>
                      </a:rPr>
                      <m:t>∙</m:t>
                    </m:r>
                    <m:r>
                      <a:rPr kumimoji="0" lang="en-US" sz="24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cs typeface="Arial"/>
                        <a:sym typeface="Arial"/>
                      </a:rPr>
                      <m:t>𝟏</m:t>
                    </m:r>
                    <m:r>
                      <a:rPr kumimoji="0" lang="en-US" sz="24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 </m:t>
                    </m:r>
                  </m:oMath>
                </a14:m>
                <a:r>
                  <a:rPr kumimoji="0" 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  <a:ea typeface="ＭＳ Ｐゴシック" charset="0"/>
                  </a:rPr>
                  <a:t>— will be 1  </a:t>
                </a:r>
              </a:p>
              <a:p>
                <a:pPr marL="342900" marR="0" lvl="0" indent="-342900" algn="l" defTabSz="914400" rtl="0" eaLnBrk="0" fontAlgn="base" latinLnBrk="0" hangingPunct="0">
                  <a:lnSpc>
                    <a:spcPct val="100000"/>
                  </a:lnSpc>
                  <a:spcBef>
                    <a:spcPts val="1200"/>
                  </a:spcBef>
                  <a:spcAft>
                    <a:spcPct val="0"/>
                  </a:spcAft>
                  <a:buClr>
                    <a:srgbClr val="CC9900"/>
                  </a:buClr>
                  <a:buSzPct val="65000"/>
                  <a:buFont typeface="Wingdings" panose="05000000000000000000" pitchFamily="2" charset="2"/>
                  <a:buChar char="n"/>
                  <a:tabLst/>
                  <a:defRPr/>
                </a:pPr>
                <a:r>
                  <a:rPr kumimoji="0" 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  <a:ea typeface="ＭＳ Ｐゴシック" charset="0"/>
                  </a:rPr>
                  <a:t>No other product terms will “</a:t>
                </a:r>
                <a:r>
                  <a:rPr kumimoji="0" 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ahoma"/>
                    <a:ea typeface="ＭＳ Ｐゴシック" charset="0"/>
                  </a:rPr>
                  <a:t>turn on</a:t>
                </a:r>
                <a:r>
                  <a:rPr kumimoji="0" 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  <a:ea typeface="ＭＳ Ｐゴシック" charset="0"/>
                  </a:rPr>
                  <a:t>” — they will all be 0</a:t>
                </a:r>
              </a:p>
              <a:p>
                <a:pPr marL="342900" marR="0" lvl="0" indent="-342900" algn="l" defTabSz="914400" rtl="0" eaLnBrk="0" fontAlgn="base" latinLnBrk="0" hangingPunct="0">
                  <a:lnSpc>
                    <a:spcPct val="100000"/>
                  </a:lnSpc>
                  <a:spcBef>
                    <a:spcPts val="1200"/>
                  </a:spcBef>
                  <a:spcAft>
                    <a:spcPct val="0"/>
                  </a:spcAft>
                  <a:buClr>
                    <a:srgbClr val="CC9900"/>
                  </a:buClr>
                  <a:buSzPct val="65000"/>
                  <a:buFont typeface="Wingdings" panose="05000000000000000000" pitchFamily="2" charset="2"/>
                  <a:buChar char="n"/>
                  <a:tabLst/>
                  <a:defRPr/>
                </a:pPr>
                <a:r>
                  <a:rPr kumimoji="0" 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  <a:ea typeface="ＭＳ Ｐゴシック" charset="0"/>
                  </a:rPr>
                  <a:t>So if inputs A B C correspond to a product term in expression,</a:t>
                </a:r>
              </a:p>
              <a:p>
                <a:pPr marL="669925" marR="0" lvl="1" indent="-325438" algn="l" defTabSz="914400" rtl="0" eaLnBrk="0" fontAlgn="base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ct val="0"/>
                  </a:spcAft>
                  <a:buClr>
                    <a:srgbClr val="3B812F"/>
                  </a:buClr>
                  <a:buSzPct val="60000"/>
                  <a:buFont typeface="Wingdings" panose="05000000000000000000" pitchFamily="2" charset="2"/>
                  <a:buChar char="q"/>
                  <a:tabLst/>
                  <a:defRPr/>
                </a:pPr>
                <a:r>
                  <a:rPr kumimoji="0" 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  <a:ea typeface="ＭＳ Ｐゴシック" pitchFamily="-106" charset="-128"/>
                    <a:cs typeface="+mn-cs"/>
                  </a:rPr>
                  <a:t>We get  0 + 0 + … + 1 + … + 0 + 0 = 1 for output</a:t>
                </a:r>
              </a:p>
              <a:p>
                <a:pPr marL="342900" marR="0" lvl="0" indent="-342900" algn="l" defTabSz="914400" rtl="0" eaLnBrk="0" fontAlgn="base" latinLnBrk="0" hangingPunct="0">
                  <a:lnSpc>
                    <a:spcPct val="100000"/>
                  </a:lnSpc>
                  <a:spcBef>
                    <a:spcPts val="1200"/>
                  </a:spcBef>
                  <a:spcAft>
                    <a:spcPct val="0"/>
                  </a:spcAft>
                  <a:buClr>
                    <a:srgbClr val="CC9900"/>
                  </a:buClr>
                  <a:buSzPct val="65000"/>
                  <a:buFont typeface="Wingdings" panose="05000000000000000000" pitchFamily="2" charset="2"/>
                  <a:buChar char="n"/>
                  <a:tabLst/>
                  <a:defRPr/>
                </a:pPr>
                <a:r>
                  <a:rPr kumimoji="0" 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  <a:ea typeface="ＭＳ Ｐゴシック" charset="0"/>
                  </a:rPr>
                  <a:t>If inputs A B C do not correspond to any product term in expression</a:t>
                </a:r>
              </a:p>
              <a:p>
                <a:pPr marL="669925" marR="0" lvl="1" indent="-325438" algn="l" defTabSz="914400" rtl="0" eaLnBrk="0" fontAlgn="base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ct val="0"/>
                  </a:spcAft>
                  <a:buClr>
                    <a:srgbClr val="3B812F"/>
                  </a:buClr>
                  <a:buSzPct val="60000"/>
                  <a:buFont typeface="Wingdings" panose="05000000000000000000" pitchFamily="2" charset="2"/>
                  <a:buChar char="q"/>
                  <a:tabLst/>
                  <a:defRPr/>
                </a:pPr>
                <a:r>
                  <a:rPr kumimoji="0" lang="en-US" sz="2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  <a:ea typeface="ＭＳ Ｐゴシック" pitchFamily="-106" charset="-128"/>
                    <a:cs typeface="+mn-cs"/>
                  </a:rPr>
                  <a:t>We get 0 + 0 + … + 0 = 0 for output </a:t>
                </a:r>
              </a:p>
              <a:p>
                <a:pPr marL="342900" marR="0" lvl="0" indent="-3429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CC9900"/>
                  </a:buClr>
                  <a:buSzPct val="65000"/>
                  <a:buFont typeface="Wingdings" panose="05000000000000000000" pitchFamily="2" charset="2"/>
                  <a:buChar char="n"/>
                  <a:tabLst/>
                  <a:defRPr/>
                </a:pPr>
                <a:endParaRPr kumimoji="0" 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charset="0"/>
                </a:endParaRPr>
              </a:p>
            </p:txBody>
          </p:sp>
        </mc:Choice>
        <mc:Fallback xmlns="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54A999DC-AFD5-421E-BE4A-16D109DF1E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277" y="3661166"/>
                <a:ext cx="9088723" cy="2968234"/>
              </a:xfrm>
              <a:prstGeom prst="rect">
                <a:avLst/>
              </a:prstGeom>
              <a:blipFill>
                <a:blip r:embed="rId2"/>
                <a:stretch>
                  <a:fillRect l="-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">
            <a:extLst>
              <a:ext uri="{FF2B5EF4-FFF2-40B4-BE49-F238E27FC236}">
                <a16:creationId xmlns:a16="http://schemas.microsoft.com/office/drawing/2014/main" id="{112C5B0E-2EF1-408B-8670-1ABAEAE4D574}"/>
              </a:ext>
            </a:extLst>
          </p:cNvPr>
          <p:cNvSpPr/>
          <p:nvPr/>
        </p:nvSpPr>
        <p:spPr>
          <a:xfrm>
            <a:off x="5147946" y="1130974"/>
            <a:ext cx="800100" cy="609600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>
                <a:lumMod val="65000"/>
                <a:lumOff val="35000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2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12" name="0  1 1">
            <a:extLst>
              <a:ext uri="{FF2B5EF4-FFF2-40B4-BE49-F238E27FC236}">
                <a16:creationId xmlns:a16="http://schemas.microsoft.com/office/drawing/2014/main" id="{8329875C-0283-4C98-B7BF-865150D7E4A0}"/>
              </a:ext>
            </a:extLst>
          </p:cNvPr>
          <p:cNvSpPr txBox="1"/>
          <p:nvPr/>
        </p:nvSpPr>
        <p:spPr>
          <a:xfrm>
            <a:off x="3001646" y="1126211"/>
            <a:ext cx="748985" cy="3100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0 </a:t>
            </a:r>
            <a:r>
              <a:rPr kumimoji="0" sz="1800" b="1" i="0" u="none" strike="noStrike" kern="1200" cap="none" spc="233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215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1</a:t>
            </a:r>
            <a:r>
              <a:rPr kumimoji="0" sz="1800" b="1" i="0" u="none" strike="noStrike" kern="1200" cap="none" spc="144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1</a:t>
            </a:r>
          </a:p>
        </p:txBody>
      </p:sp>
      <p:sp>
        <p:nvSpPr>
          <p:cNvPr id="13" name="1 0 0">
            <a:extLst>
              <a:ext uri="{FF2B5EF4-FFF2-40B4-BE49-F238E27FC236}">
                <a16:creationId xmlns:a16="http://schemas.microsoft.com/office/drawing/2014/main" id="{25AA5FE4-096F-44DE-A393-34F34AB88A1B}"/>
              </a:ext>
            </a:extLst>
          </p:cNvPr>
          <p:cNvSpPr txBox="1"/>
          <p:nvPr/>
        </p:nvSpPr>
        <p:spPr>
          <a:xfrm>
            <a:off x="4055746" y="1126211"/>
            <a:ext cx="744909" cy="3100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1</a:t>
            </a:r>
            <a:r>
              <a:rPr kumimoji="0" sz="1800" b="1" i="0" u="none" strike="noStrike" kern="1200" cap="none" spc="431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0</a:t>
            </a:r>
            <a:r>
              <a:rPr kumimoji="0" sz="1800" b="1" i="0" u="none" strike="noStrike" kern="1200" cap="none" spc="63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0</a:t>
            </a:r>
          </a:p>
        </p:txBody>
      </p:sp>
      <p:sp>
        <p:nvSpPr>
          <p:cNvPr id="14" name="1 0  1">
            <a:extLst>
              <a:ext uri="{FF2B5EF4-FFF2-40B4-BE49-F238E27FC236}">
                <a16:creationId xmlns:a16="http://schemas.microsoft.com/office/drawing/2014/main" id="{12742F52-5726-4A36-A93A-F2220BC17F29}"/>
              </a:ext>
            </a:extLst>
          </p:cNvPr>
          <p:cNvSpPr txBox="1"/>
          <p:nvPr/>
        </p:nvSpPr>
        <p:spPr>
          <a:xfrm>
            <a:off x="5160646" y="1126211"/>
            <a:ext cx="735269" cy="3100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1</a:t>
            </a:r>
            <a:r>
              <a:rPr kumimoji="0" sz="1800" b="1" i="0" u="none" strike="noStrike" kern="1200" cap="none" spc="306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0 </a:t>
            </a:r>
            <a:r>
              <a:rPr kumimoji="0" sz="1800" b="1" i="0" u="none" strike="noStrike" kern="1200" cap="none" spc="18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1</a:t>
            </a:r>
          </a:p>
        </p:txBody>
      </p:sp>
      <p:sp>
        <p:nvSpPr>
          <p:cNvPr id="15" name="1 1 0">
            <a:extLst>
              <a:ext uri="{FF2B5EF4-FFF2-40B4-BE49-F238E27FC236}">
                <a16:creationId xmlns:a16="http://schemas.microsoft.com/office/drawing/2014/main" id="{4EF82073-F15A-4318-9653-33DB43B0F041}"/>
              </a:ext>
            </a:extLst>
          </p:cNvPr>
          <p:cNvSpPr txBox="1"/>
          <p:nvPr/>
        </p:nvSpPr>
        <p:spPr>
          <a:xfrm>
            <a:off x="6202046" y="1126211"/>
            <a:ext cx="694617" cy="3100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1</a:t>
            </a:r>
            <a:r>
              <a:rPr kumimoji="0" sz="1800" b="1" i="0" u="none" strike="noStrike" kern="1200" cap="none" spc="378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1</a:t>
            </a:r>
            <a:r>
              <a:rPr kumimoji="0" sz="1800" b="1" i="0" u="none" strike="noStrike" kern="1200" cap="none" spc="288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0</a:t>
            </a:r>
          </a:p>
        </p:txBody>
      </p:sp>
      <p:sp>
        <p:nvSpPr>
          <p:cNvPr id="16" name="1 1 1">
            <a:extLst>
              <a:ext uri="{FF2B5EF4-FFF2-40B4-BE49-F238E27FC236}">
                <a16:creationId xmlns:a16="http://schemas.microsoft.com/office/drawing/2014/main" id="{E5793A03-A934-4A72-9C90-285DEF8CCD1E}"/>
              </a:ext>
            </a:extLst>
          </p:cNvPr>
          <p:cNvSpPr txBox="1"/>
          <p:nvPr/>
        </p:nvSpPr>
        <p:spPr>
          <a:xfrm>
            <a:off x="7256146" y="1126211"/>
            <a:ext cx="687759" cy="3100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1</a:t>
            </a:r>
            <a:r>
              <a:rPr kumimoji="0" sz="1800" b="1" i="0" u="none" strike="noStrike" kern="1200" cap="none" spc="252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1</a:t>
            </a:r>
            <a:r>
              <a:rPr kumimoji="0" sz="1800" b="1" i="0" u="none" strike="noStrike" kern="1200" cap="none" spc="36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1</a:t>
            </a:r>
          </a:p>
        </p:txBody>
      </p:sp>
      <p:sp>
        <p:nvSpPr>
          <p:cNvPr id="17" name="Line">
            <a:extLst>
              <a:ext uri="{FF2B5EF4-FFF2-40B4-BE49-F238E27FC236}">
                <a16:creationId xmlns:a16="http://schemas.microsoft.com/office/drawing/2014/main" id="{691DD4A7-C258-4799-AE1A-3D70E7074DE3}"/>
              </a:ext>
            </a:extLst>
          </p:cNvPr>
          <p:cNvSpPr/>
          <p:nvPr/>
        </p:nvSpPr>
        <p:spPr>
          <a:xfrm flipV="1">
            <a:off x="3047088" y="1691552"/>
            <a:ext cx="699801" cy="8"/>
          </a:xfrm>
          <a:prstGeom prst="line">
            <a:avLst/>
          </a:prstGeom>
          <a:ln w="25400">
            <a:solidFill>
              <a:srgbClr val="062B6B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8" name="Line">
            <a:extLst>
              <a:ext uri="{FF2B5EF4-FFF2-40B4-BE49-F238E27FC236}">
                <a16:creationId xmlns:a16="http://schemas.microsoft.com/office/drawing/2014/main" id="{9ED4B650-6BC0-49BD-886A-F6108FC8F574}"/>
              </a:ext>
            </a:extLst>
          </p:cNvPr>
          <p:cNvSpPr/>
          <p:nvPr/>
        </p:nvSpPr>
        <p:spPr>
          <a:xfrm>
            <a:off x="2133600" y="1704696"/>
            <a:ext cx="1271138" cy="6768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92" h="21216" extrusionOk="0">
                <a:moveTo>
                  <a:pt x="20958" y="0"/>
                </a:moveTo>
                <a:cubicBezTo>
                  <a:pt x="20958" y="0"/>
                  <a:pt x="21600" y="9797"/>
                  <a:pt x="17296" y="15698"/>
                </a:cubicBezTo>
                <a:cubicBezTo>
                  <a:pt x="12992" y="21600"/>
                  <a:pt x="0" y="21211"/>
                  <a:pt x="0" y="21211"/>
                </a:cubicBezTo>
              </a:path>
            </a:pathLst>
          </a:custGeom>
          <a:ln w="25400">
            <a:solidFill>
              <a:srgbClr val="062B6B"/>
            </a:solidFill>
            <a:tailEnd type="triangle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2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19" name="Line">
            <a:extLst>
              <a:ext uri="{FF2B5EF4-FFF2-40B4-BE49-F238E27FC236}">
                <a16:creationId xmlns:a16="http://schemas.microsoft.com/office/drawing/2014/main" id="{3F3D172D-260F-49F3-B622-FC9A1898057B}"/>
              </a:ext>
            </a:extLst>
          </p:cNvPr>
          <p:cNvSpPr/>
          <p:nvPr/>
        </p:nvSpPr>
        <p:spPr>
          <a:xfrm>
            <a:off x="4106546" y="1689781"/>
            <a:ext cx="744617" cy="3212"/>
          </a:xfrm>
          <a:prstGeom prst="line">
            <a:avLst/>
          </a:prstGeom>
          <a:ln w="25400">
            <a:solidFill>
              <a:srgbClr val="062B6B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0" name="Line">
            <a:extLst>
              <a:ext uri="{FF2B5EF4-FFF2-40B4-BE49-F238E27FC236}">
                <a16:creationId xmlns:a16="http://schemas.microsoft.com/office/drawing/2014/main" id="{F6E6B694-E33F-4555-8521-31D6528613FC}"/>
              </a:ext>
            </a:extLst>
          </p:cNvPr>
          <p:cNvSpPr/>
          <p:nvPr/>
        </p:nvSpPr>
        <p:spPr>
          <a:xfrm flipV="1">
            <a:off x="5211446" y="1689774"/>
            <a:ext cx="699800" cy="8"/>
          </a:xfrm>
          <a:prstGeom prst="line">
            <a:avLst/>
          </a:prstGeom>
          <a:ln w="25400">
            <a:solidFill>
              <a:srgbClr val="062B6B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1" name="Line">
            <a:extLst>
              <a:ext uri="{FF2B5EF4-FFF2-40B4-BE49-F238E27FC236}">
                <a16:creationId xmlns:a16="http://schemas.microsoft.com/office/drawing/2014/main" id="{8440363E-C384-4720-A4F9-B50EC223463D}"/>
              </a:ext>
            </a:extLst>
          </p:cNvPr>
          <p:cNvSpPr/>
          <p:nvPr/>
        </p:nvSpPr>
        <p:spPr>
          <a:xfrm flipV="1">
            <a:off x="6252846" y="1689774"/>
            <a:ext cx="699800" cy="8"/>
          </a:xfrm>
          <a:prstGeom prst="line">
            <a:avLst/>
          </a:prstGeom>
          <a:ln w="25400">
            <a:solidFill>
              <a:srgbClr val="062B6B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2" name="Line">
            <a:extLst>
              <a:ext uri="{FF2B5EF4-FFF2-40B4-BE49-F238E27FC236}">
                <a16:creationId xmlns:a16="http://schemas.microsoft.com/office/drawing/2014/main" id="{0895A041-9482-4C76-8B55-90AE49BC9D24}"/>
              </a:ext>
            </a:extLst>
          </p:cNvPr>
          <p:cNvSpPr/>
          <p:nvPr/>
        </p:nvSpPr>
        <p:spPr>
          <a:xfrm>
            <a:off x="7306946" y="1689781"/>
            <a:ext cx="625555" cy="5474"/>
          </a:xfrm>
          <a:prstGeom prst="line">
            <a:avLst/>
          </a:prstGeom>
          <a:ln w="25400">
            <a:solidFill>
              <a:srgbClr val="062B6B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3" name="Line">
            <a:extLst>
              <a:ext uri="{FF2B5EF4-FFF2-40B4-BE49-F238E27FC236}">
                <a16:creationId xmlns:a16="http://schemas.microsoft.com/office/drawing/2014/main" id="{EF5A5E97-62F3-439B-B66B-930ED66F8F30}"/>
              </a:ext>
            </a:extLst>
          </p:cNvPr>
          <p:cNvSpPr/>
          <p:nvPr/>
        </p:nvSpPr>
        <p:spPr>
          <a:xfrm>
            <a:off x="2145705" y="1689774"/>
            <a:ext cx="2342547" cy="9525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19" h="21600" extrusionOk="0">
                <a:moveTo>
                  <a:pt x="21313" y="0"/>
                </a:moveTo>
                <a:cubicBezTo>
                  <a:pt x="21313" y="0"/>
                  <a:pt x="21600" y="9391"/>
                  <a:pt x="18336" y="13976"/>
                </a:cubicBezTo>
                <a:cubicBezTo>
                  <a:pt x="14616" y="19203"/>
                  <a:pt x="6257" y="21548"/>
                  <a:pt x="0" y="21600"/>
                </a:cubicBezTo>
              </a:path>
            </a:pathLst>
          </a:custGeom>
          <a:ln w="25400">
            <a:solidFill>
              <a:srgbClr val="062B6B"/>
            </a:solidFill>
            <a:tailEnd type="triangle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2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4" name="Line">
            <a:extLst>
              <a:ext uri="{FF2B5EF4-FFF2-40B4-BE49-F238E27FC236}">
                <a16:creationId xmlns:a16="http://schemas.microsoft.com/office/drawing/2014/main" id="{4A7BABA9-8993-4E7E-B21E-D4CDCC9220DA}"/>
              </a:ext>
            </a:extLst>
          </p:cNvPr>
          <p:cNvSpPr/>
          <p:nvPr/>
        </p:nvSpPr>
        <p:spPr>
          <a:xfrm>
            <a:off x="2139633" y="1689774"/>
            <a:ext cx="3427413" cy="12025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21600" y="0"/>
                  <a:pt x="21147" y="9771"/>
                  <a:pt x="18996" y="12816"/>
                </a:cubicBezTo>
                <a:cubicBezTo>
                  <a:pt x="14446" y="19255"/>
                  <a:pt x="5923" y="21330"/>
                  <a:pt x="0" y="21600"/>
                </a:cubicBezTo>
              </a:path>
            </a:pathLst>
          </a:custGeom>
          <a:ln w="25400">
            <a:solidFill>
              <a:srgbClr val="062B6B"/>
            </a:solidFill>
            <a:tailEnd type="triangle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2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5" name="Line">
            <a:extLst>
              <a:ext uri="{FF2B5EF4-FFF2-40B4-BE49-F238E27FC236}">
                <a16:creationId xmlns:a16="http://schemas.microsoft.com/office/drawing/2014/main" id="{132681E5-5FC9-47DC-BA7E-7273BDF30B05}"/>
              </a:ext>
            </a:extLst>
          </p:cNvPr>
          <p:cNvSpPr/>
          <p:nvPr/>
        </p:nvSpPr>
        <p:spPr>
          <a:xfrm>
            <a:off x="2138561" y="1706125"/>
            <a:ext cx="4476355" cy="14574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21600" y="0"/>
                  <a:pt x="20240" y="11267"/>
                  <a:pt x="18190" y="13875"/>
                </a:cubicBezTo>
                <a:cubicBezTo>
                  <a:pt x="13400" y="19968"/>
                  <a:pt x="6151" y="21377"/>
                  <a:pt x="0" y="21600"/>
                </a:cubicBezTo>
              </a:path>
            </a:pathLst>
          </a:custGeom>
          <a:ln w="25400">
            <a:solidFill>
              <a:srgbClr val="062B6B"/>
            </a:solidFill>
            <a:tailEnd type="triangle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2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6" name="Line">
            <a:extLst>
              <a:ext uri="{FF2B5EF4-FFF2-40B4-BE49-F238E27FC236}">
                <a16:creationId xmlns:a16="http://schemas.microsoft.com/office/drawing/2014/main" id="{D91FF180-7E7A-497C-AEB5-A69C3BA71C52}"/>
              </a:ext>
            </a:extLst>
          </p:cNvPr>
          <p:cNvSpPr/>
          <p:nvPr/>
        </p:nvSpPr>
        <p:spPr>
          <a:xfrm>
            <a:off x="2143086" y="1704656"/>
            <a:ext cx="5493743" cy="17243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21600" y="0"/>
                  <a:pt x="21207" y="9106"/>
                  <a:pt x="18562" y="12859"/>
                </a:cubicBezTo>
                <a:cubicBezTo>
                  <a:pt x="14811" y="18180"/>
                  <a:pt x="6757" y="21506"/>
                  <a:pt x="0" y="21600"/>
                </a:cubicBezTo>
              </a:path>
            </a:pathLst>
          </a:custGeom>
          <a:ln w="25400">
            <a:solidFill>
              <a:srgbClr val="062B6B"/>
            </a:solidFill>
            <a:tailEnd type="triangle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2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B8DB3DBC-5B68-4CBC-A915-48D8237D90D0}"/>
                  </a:ext>
                </a:extLst>
              </p:cNvPr>
              <p:cNvSpPr/>
              <p:nvPr/>
            </p:nvSpPr>
            <p:spPr>
              <a:xfrm>
                <a:off x="2451027" y="1339759"/>
                <a:ext cx="5566524" cy="4008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𝑭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𝑨</m:t>
                          </m:r>
                        </m:e>
                      </m:acc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𝐁𝐂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   +  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𝐀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</m:acc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  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𝐀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𝐂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   +  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𝐀𝐁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</m:acc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  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𝐀𝐁𝐂</m:t>
                      </m:r>
                    </m:oMath>
                  </m:oMathPara>
                </a14:m>
                <a:endPara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>
                    <a:solidFill>
                      <a:srgbClr val="D21C42"/>
                    </a:solidFill>
                  </a:uFill>
                  <a:latin typeface="Garamond"/>
                  <a:ea typeface="Arial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B8DB3DBC-5B68-4CBC-A915-48D8237D90D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51027" y="1339759"/>
                <a:ext cx="5566524" cy="40081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E8153095-8EC1-4B78-AC10-2741A490337E}"/>
                  </a:ext>
                </a:extLst>
              </p:cNvPr>
              <p:cNvSpPr/>
              <p:nvPr/>
            </p:nvSpPr>
            <p:spPr>
              <a:xfrm>
                <a:off x="304800" y="1066800"/>
                <a:ext cx="40588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𝐀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E8153095-8EC1-4B78-AC10-2741A490337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1066800"/>
                <a:ext cx="405880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2528CF23-91E3-45F3-8AC7-DAFB30EC0988}"/>
                  </a:ext>
                </a:extLst>
              </p:cNvPr>
              <p:cNvSpPr/>
              <p:nvPr/>
            </p:nvSpPr>
            <p:spPr>
              <a:xfrm>
                <a:off x="762000" y="1066800"/>
                <a:ext cx="40267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𝐁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2528CF23-91E3-45F3-8AC7-DAFB30EC098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" y="1066800"/>
                <a:ext cx="402674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BA4BD1F1-1344-4912-AF33-CA8E8AFB9D7F}"/>
                  </a:ext>
                </a:extLst>
              </p:cNvPr>
              <p:cNvSpPr/>
              <p:nvPr/>
            </p:nvSpPr>
            <p:spPr>
              <a:xfrm>
                <a:off x="1219200" y="1066800"/>
                <a:ext cx="38504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𝐂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BA4BD1F1-1344-4912-AF33-CA8E8AFB9D7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9200" y="1066800"/>
                <a:ext cx="385041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8908D7E5-7D8D-4AB4-B020-5F48D4B13746}"/>
                  </a:ext>
                </a:extLst>
              </p:cNvPr>
              <p:cNvSpPr/>
              <p:nvPr/>
            </p:nvSpPr>
            <p:spPr>
              <a:xfrm>
                <a:off x="1678771" y="1066800"/>
                <a:ext cx="37862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𝐅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8908D7E5-7D8D-4AB4-B020-5F48D4B137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8771" y="1066800"/>
                <a:ext cx="378629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Line">
            <a:extLst>
              <a:ext uri="{FF2B5EF4-FFF2-40B4-BE49-F238E27FC236}">
                <a16:creationId xmlns:a16="http://schemas.microsoft.com/office/drawing/2014/main" id="{FC315CCE-77E7-4486-A513-CF7572B11691}"/>
              </a:ext>
            </a:extLst>
          </p:cNvPr>
          <p:cNvSpPr/>
          <p:nvPr/>
        </p:nvSpPr>
        <p:spPr>
          <a:xfrm flipV="1">
            <a:off x="5828104" y="1162185"/>
            <a:ext cx="438095" cy="133215"/>
          </a:xfrm>
          <a:prstGeom prst="line">
            <a:avLst/>
          </a:prstGeom>
          <a:ln w="25400">
            <a:solidFill>
              <a:srgbClr val="062B6B"/>
            </a:solidFill>
            <a:headEnd type="stealth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Line">
            <a:extLst>
              <a:ext uri="{FF2B5EF4-FFF2-40B4-BE49-F238E27FC236}">
                <a16:creationId xmlns:a16="http://schemas.microsoft.com/office/drawing/2014/main" id="{A5334503-059E-415C-A59B-C43F1F9D0664}"/>
              </a:ext>
            </a:extLst>
          </p:cNvPr>
          <p:cNvSpPr/>
          <p:nvPr/>
        </p:nvSpPr>
        <p:spPr>
          <a:xfrm flipH="1">
            <a:off x="4938705" y="1584097"/>
            <a:ext cx="292228" cy="353267"/>
          </a:xfrm>
          <a:prstGeom prst="line">
            <a:avLst/>
          </a:prstGeom>
          <a:ln w="25400">
            <a:solidFill>
              <a:srgbClr val="062B6B"/>
            </a:solidFill>
            <a:headEnd type="stealth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8CE5E63-276F-4CB6-8090-4A20D0CEE0EB}"/>
              </a:ext>
            </a:extLst>
          </p:cNvPr>
          <p:cNvSpPr/>
          <p:nvPr/>
        </p:nvSpPr>
        <p:spPr>
          <a:xfrm>
            <a:off x="5638800" y="900814"/>
            <a:ext cx="1245214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9686" marR="39686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6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rPr>
              <a:t>This input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DA462ED-57DC-4750-8585-BBB92A59B907}"/>
              </a:ext>
            </a:extLst>
          </p:cNvPr>
          <p:cNvSpPr/>
          <p:nvPr/>
        </p:nvSpPr>
        <p:spPr>
          <a:xfrm>
            <a:off x="4310116" y="1879072"/>
            <a:ext cx="1176284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9686" marR="39686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6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rPr>
              <a:t>Activates</a:t>
            </a:r>
          </a:p>
          <a:p>
            <a:pPr marL="39686" marR="39686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6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rPr>
              <a:t>this term</a:t>
            </a:r>
          </a:p>
        </p:txBody>
      </p:sp>
    </p:spTree>
    <p:extLst>
      <p:ext uri="{BB962C8B-B14F-4D97-AF65-F5344CB8AC3E}">
        <p14:creationId xmlns:p14="http://schemas.microsoft.com/office/powerpoint/2010/main" val="16142154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32" grpId="0" animBg="1"/>
      <p:bldP spid="33" grpId="0" animBg="1"/>
      <p:bldP spid="3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56BD1C-DCB1-4286-9704-4BE5ACB79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Aside: Notation for SOP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78D34C-DF38-4390-A442-229B67C53BB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279EF5C-C746-4084-8A0D-12DD977AB7F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4" name="Rectangle">
            <a:extLst>
              <a:ext uri="{FF2B5EF4-FFF2-40B4-BE49-F238E27FC236}">
                <a16:creationId xmlns:a16="http://schemas.microsoft.com/office/drawing/2014/main" id="{23189B6C-16D3-4C34-B055-E70991773853}"/>
              </a:ext>
            </a:extLst>
          </p:cNvPr>
          <p:cNvSpPr/>
          <p:nvPr/>
        </p:nvSpPr>
        <p:spPr>
          <a:xfrm>
            <a:off x="542925" y="4922060"/>
            <a:ext cx="7458074" cy="2413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5" name="111 = decimal 7 so this is minterm #7, or  m7">
            <a:extLst>
              <a:ext uri="{FF2B5EF4-FFF2-40B4-BE49-F238E27FC236}">
                <a16:creationId xmlns:a16="http://schemas.microsoft.com/office/drawing/2014/main" id="{6A7EE676-F633-41E3-A742-6865D027BDCB}"/>
              </a:ext>
            </a:extLst>
          </p:cNvPr>
          <p:cNvSpPr txBox="1"/>
          <p:nvPr/>
        </p:nvSpPr>
        <p:spPr>
          <a:xfrm>
            <a:off x="2598737" y="4869672"/>
            <a:ext cx="4437946" cy="3518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111 = decimal 7 so this is </a:t>
            </a:r>
            <a:r>
              <a:rPr kumimoji="0" sz="1800" b="1" i="0" u="none" strike="noStrike" kern="1200" cap="none" spc="0" normalizeH="0" baseline="0" noProof="0" err="1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minterm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#7, or  m7</a:t>
            </a:r>
          </a:p>
        </p:txBody>
      </p:sp>
      <p:sp>
        <p:nvSpPr>
          <p:cNvPr id="6" name="Rectangle">
            <a:extLst>
              <a:ext uri="{FF2B5EF4-FFF2-40B4-BE49-F238E27FC236}">
                <a16:creationId xmlns:a16="http://schemas.microsoft.com/office/drawing/2014/main" id="{C216E0B7-B836-48DF-8A96-80B8505B46AB}"/>
              </a:ext>
            </a:extLst>
          </p:cNvPr>
          <p:cNvSpPr/>
          <p:nvPr/>
        </p:nvSpPr>
        <p:spPr>
          <a:xfrm>
            <a:off x="517524" y="4236260"/>
            <a:ext cx="7483475" cy="2413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7" name="100 = decimal 4 so this is minterm #4, or  m4">
            <a:extLst>
              <a:ext uri="{FF2B5EF4-FFF2-40B4-BE49-F238E27FC236}">
                <a16:creationId xmlns:a16="http://schemas.microsoft.com/office/drawing/2014/main" id="{EE3DFC78-000D-48BF-B53E-2E3AE1301DF3}"/>
              </a:ext>
            </a:extLst>
          </p:cNvPr>
          <p:cNvSpPr txBox="1"/>
          <p:nvPr/>
        </p:nvSpPr>
        <p:spPr>
          <a:xfrm>
            <a:off x="2573336" y="4183872"/>
            <a:ext cx="5732463" cy="3518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100 = decimal 4 so this is </a:t>
            </a:r>
            <a:r>
              <a:rPr kumimoji="0" sz="1800" b="1" i="0" u="none" strike="noStrike" kern="1200" cap="none" spc="0" normalizeH="0" baseline="0" noProof="0" err="1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minterm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#4, or  m4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A4F1C77-72CB-4E8E-9EB3-A25A74B5C61A}"/>
              </a:ext>
            </a:extLst>
          </p:cNvPr>
          <p:cNvSpPr txBox="1">
            <a:spLocks/>
          </p:cNvSpPr>
          <p:nvPr/>
        </p:nvSpPr>
        <p:spPr>
          <a:xfrm>
            <a:off x="304800" y="1066800"/>
            <a:ext cx="8458200" cy="497205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Standard “shorthand” notation</a:t>
            </a:r>
          </a:p>
          <a:p>
            <a:pPr marL="669925" marR="0" lvl="1" indent="-3254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If we agree on the </a:t>
            </a:r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order</a:t>
            </a:r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 of the variables in the rows of truth table…</a:t>
            </a:r>
          </a:p>
          <a:p>
            <a:pPr marL="1022350" marR="0" lvl="2" indent="-3508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then we can enumerate each row with the decimal number that corresponds to the binary number created by the input pattern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charset="0"/>
            </a:endParaRPr>
          </a:p>
        </p:txBody>
      </p:sp>
      <p:grpSp>
        <p:nvGrpSpPr>
          <p:cNvPr id="9" name="Group">
            <a:extLst>
              <a:ext uri="{FF2B5EF4-FFF2-40B4-BE49-F238E27FC236}">
                <a16:creationId xmlns:a16="http://schemas.microsoft.com/office/drawing/2014/main" id="{AE42BE12-5CFE-4691-ABDC-AE079D668196}"/>
              </a:ext>
            </a:extLst>
          </p:cNvPr>
          <p:cNvGrpSpPr/>
          <p:nvPr/>
        </p:nvGrpSpPr>
        <p:grpSpPr>
          <a:xfrm>
            <a:off x="517525" y="2947501"/>
            <a:ext cx="1681229" cy="2346283"/>
            <a:chOff x="0" y="0"/>
            <a:chExt cx="1681228" cy="2346282"/>
          </a:xfrm>
        </p:grpSpPr>
        <p:sp>
          <p:nvSpPr>
            <p:cNvPr id="10" name="A B C F…">
              <a:extLst>
                <a:ext uri="{FF2B5EF4-FFF2-40B4-BE49-F238E27FC236}">
                  <a16:creationId xmlns:a16="http://schemas.microsoft.com/office/drawing/2014/main" id="{F2BB4B74-87D4-4C47-B284-EA492C21310D}"/>
                </a:ext>
              </a:extLst>
            </p:cNvPr>
            <p:cNvSpPr txBox="1"/>
            <p:nvPr/>
          </p:nvSpPr>
          <p:spPr>
            <a:xfrm>
              <a:off x="0" y="0"/>
              <a:ext cx="1681228" cy="234628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62B6B"/>
                </a:buClr>
                <a:buSzTx/>
                <a:buFont typeface="Arial"/>
                <a:buNone/>
                <a:tabLst>
                  <a:tab pos="444500" algn="ctr"/>
                  <a:tab pos="787400" algn="ctr"/>
                  <a:tab pos="1181100" algn="ctr"/>
                  <a:tab pos="1524000" algn="ctr"/>
                  <a:tab pos="1866900" algn="l"/>
                </a:tabLst>
                <a:defRPr sz="1800" b="1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r>
                <a:rPr kumimoji="0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Arial"/>
                  <a:cs typeface="Arial"/>
                  <a:sym typeface="Arial"/>
                </a:rPr>
                <a:t>				</a:t>
              </a:r>
            </a:p>
            <a:p>
              <a:pPr marL="39686" marR="39686" lvl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62B6B"/>
                </a:buClr>
                <a:buSzTx/>
                <a:buFont typeface="Arial"/>
                <a:buNone/>
                <a:tabLst>
                  <a:tab pos="444500" algn="ctr"/>
                  <a:tab pos="787400" algn="ctr"/>
                  <a:tab pos="1181100" algn="ctr"/>
                  <a:tab pos="1524000" algn="ctr"/>
                  <a:tab pos="1866900" algn="l"/>
                </a:tabLst>
                <a:defRPr sz="1800" b="1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r>
                <a:rPr kumimoji="0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Arial"/>
                  <a:cs typeface="Arial"/>
                  <a:sym typeface="Arial"/>
                </a:rPr>
                <a:t>0	0	0	0</a:t>
              </a:r>
            </a:p>
            <a:p>
              <a:pPr marL="39686" marR="39686" lvl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62B6B"/>
                </a:buClr>
                <a:buSzTx/>
                <a:buFont typeface="Arial"/>
                <a:buNone/>
                <a:tabLst>
                  <a:tab pos="444500" algn="ctr"/>
                  <a:tab pos="787400" algn="ctr"/>
                  <a:tab pos="1181100" algn="ctr"/>
                  <a:tab pos="1524000" algn="ctr"/>
                  <a:tab pos="1866900" algn="l"/>
                </a:tabLst>
                <a:defRPr sz="1800" b="1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r>
                <a:rPr kumimoji="0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Arial"/>
                  <a:cs typeface="Arial"/>
                  <a:sym typeface="Arial"/>
                </a:rPr>
                <a:t>0	0	1	0	</a:t>
              </a:r>
            </a:p>
            <a:p>
              <a:pPr marL="39686" marR="39686" lvl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62B6B"/>
                </a:buClr>
                <a:buSzTx/>
                <a:buFont typeface="Arial"/>
                <a:buNone/>
                <a:tabLst>
                  <a:tab pos="444500" algn="ctr"/>
                  <a:tab pos="787400" algn="ctr"/>
                  <a:tab pos="1181100" algn="ctr"/>
                  <a:tab pos="1524000" algn="ctr"/>
                  <a:tab pos="1866900" algn="l"/>
                </a:tabLst>
                <a:defRPr sz="1800" b="1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r>
                <a:rPr kumimoji="0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Arial"/>
                  <a:cs typeface="Arial"/>
                  <a:sym typeface="Arial"/>
                </a:rPr>
                <a:t>0	1	0	0	</a:t>
              </a:r>
            </a:p>
            <a:p>
              <a:pPr marL="39686" marR="39686" lvl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62B6B"/>
                </a:buClr>
                <a:buSzTx/>
                <a:buFont typeface="Arial"/>
                <a:buNone/>
                <a:tabLst>
                  <a:tab pos="444500" algn="ctr"/>
                  <a:tab pos="787400" algn="ctr"/>
                  <a:tab pos="1181100" algn="ctr"/>
                  <a:tab pos="1524000" algn="ctr"/>
                  <a:tab pos="1866900" algn="l"/>
                </a:tabLst>
                <a:defRPr sz="1800" b="1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r>
                <a:rPr kumimoji="0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Arial"/>
                  <a:cs typeface="Arial"/>
                  <a:sym typeface="Arial"/>
                </a:rPr>
                <a:t>0	1	1	1	</a:t>
              </a:r>
            </a:p>
            <a:p>
              <a:pPr marL="39686" marR="39686" lvl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62B6B"/>
                </a:buClr>
                <a:buSzTx/>
                <a:buFont typeface="Arial"/>
                <a:buNone/>
                <a:tabLst>
                  <a:tab pos="444500" algn="ctr"/>
                  <a:tab pos="787400" algn="ctr"/>
                  <a:tab pos="1181100" algn="ctr"/>
                  <a:tab pos="1524000" algn="ctr"/>
                  <a:tab pos="1866900" algn="l"/>
                </a:tabLst>
                <a:defRPr sz="1800" b="1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r>
                <a:rPr kumimoji="0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Arial"/>
                  <a:cs typeface="Arial"/>
                  <a:sym typeface="Arial"/>
                </a:rPr>
                <a:t>1	0	0	1	</a:t>
              </a:r>
            </a:p>
            <a:p>
              <a:pPr marL="39686" marR="39686" lvl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62B6B"/>
                </a:buClr>
                <a:buSzTx/>
                <a:buFont typeface="Arial"/>
                <a:buNone/>
                <a:tabLst>
                  <a:tab pos="444500" algn="ctr"/>
                  <a:tab pos="787400" algn="ctr"/>
                  <a:tab pos="1181100" algn="ctr"/>
                  <a:tab pos="1524000" algn="ctr"/>
                  <a:tab pos="1866900" algn="l"/>
                </a:tabLst>
                <a:defRPr sz="1800" b="1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r>
                <a:rPr kumimoji="0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Arial"/>
                  <a:cs typeface="Arial"/>
                  <a:sym typeface="Arial"/>
                </a:rPr>
                <a:t>1	0	1	1	</a:t>
              </a:r>
            </a:p>
            <a:p>
              <a:pPr marL="39686" marR="39686" lvl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62B6B"/>
                </a:buClr>
                <a:buSzTx/>
                <a:buFont typeface="Arial"/>
                <a:buNone/>
                <a:tabLst>
                  <a:tab pos="444500" algn="ctr"/>
                  <a:tab pos="787400" algn="ctr"/>
                  <a:tab pos="1181100" algn="ctr"/>
                  <a:tab pos="1524000" algn="ctr"/>
                  <a:tab pos="1866900" algn="l"/>
                </a:tabLst>
                <a:defRPr sz="1800" b="1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r>
                <a:rPr kumimoji="0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Arial"/>
                  <a:cs typeface="Arial"/>
                  <a:sym typeface="Arial"/>
                </a:rPr>
                <a:t>1	1	0	1	</a:t>
              </a:r>
            </a:p>
            <a:p>
              <a:pPr marL="39686" marR="39686" lvl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62B6B"/>
                </a:buClr>
                <a:buSzTx/>
                <a:buFont typeface="Arial"/>
                <a:buNone/>
                <a:tabLst>
                  <a:tab pos="444500" algn="ctr"/>
                  <a:tab pos="787400" algn="ctr"/>
                  <a:tab pos="1181100" algn="ctr"/>
                  <a:tab pos="1524000" algn="ctr"/>
                  <a:tab pos="1866900" algn="l"/>
                </a:tabLst>
                <a:defRPr sz="1800" b="1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r>
                <a:rPr kumimoji="0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Arial"/>
                  <a:cs typeface="Arial"/>
                  <a:sym typeface="Arial"/>
                </a:rPr>
                <a:t>1	1	1	1	</a:t>
              </a:r>
            </a:p>
          </p:txBody>
        </p:sp>
        <p:sp>
          <p:nvSpPr>
            <p:cNvPr id="11" name="Line">
              <a:extLst>
                <a:ext uri="{FF2B5EF4-FFF2-40B4-BE49-F238E27FC236}">
                  <a16:creationId xmlns:a16="http://schemas.microsoft.com/office/drawing/2014/main" id="{89DF222B-C906-47D5-A9D0-F12BB9715E2C}"/>
                </a:ext>
              </a:extLst>
            </p:cNvPr>
            <p:cNvSpPr/>
            <p:nvPr/>
          </p:nvSpPr>
          <p:spPr>
            <a:xfrm>
              <a:off x="65087" y="306387"/>
              <a:ext cx="1244601" cy="1589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2" name="Line">
              <a:extLst>
                <a:ext uri="{FF2B5EF4-FFF2-40B4-BE49-F238E27FC236}">
                  <a16:creationId xmlns:a16="http://schemas.microsoft.com/office/drawing/2014/main" id="{4FBBB0DB-8BAD-4ED4-8B09-27C113601F56}"/>
                </a:ext>
              </a:extLst>
            </p:cNvPr>
            <p:cNvSpPr/>
            <p:nvPr/>
          </p:nvSpPr>
          <p:spPr>
            <a:xfrm>
              <a:off x="1030287" y="90487"/>
              <a:ext cx="1588" cy="2095501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13" name="Rectangle">
            <a:extLst>
              <a:ext uri="{FF2B5EF4-FFF2-40B4-BE49-F238E27FC236}">
                <a16:creationId xmlns:a16="http://schemas.microsoft.com/office/drawing/2014/main" id="{88326026-18BB-4C0A-819F-F05794B1AB64}"/>
              </a:ext>
            </a:extLst>
          </p:cNvPr>
          <p:cNvSpPr/>
          <p:nvPr/>
        </p:nvSpPr>
        <p:spPr>
          <a:xfrm>
            <a:off x="505807" y="5257800"/>
            <a:ext cx="3729038" cy="1086545"/>
          </a:xfrm>
          <a:prstGeom prst="rect">
            <a:avLst/>
          </a:prstGeom>
          <a:solidFill>
            <a:srgbClr val="D7D7D7"/>
          </a:solidFill>
          <a:ln w="25400">
            <a:miter lim="400000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14" name="f =">
            <a:extLst>
              <a:ext uri="{FF2B5EF4-FFF2-40B4-BE49-F238E27FC236}">
                <a16:creationId xmlns:a16="http://schemas.microsoft.com/office/drawing/2014/main" id="{85291BF6-2EF7-4DA7-8D77-BECBC3C4318A}"/>
              </a:ext>
            </a:extLst>
          </p:cNvPr>
          <p:cNvSpPr txBox="1"/>
          <p:nvPr/>
        </p:nvSpPr>
        <p:spPr>
          <a:xfrm>
            <a:off x="549692" y="5372664"/>
            <a:ext cx="746137" cy="360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f =</a:t>
            </a:r>
          </a:p>
        </p:txBody>
      </p:sp>
      <p:sp>
        <p:nvSpPr>
          <p:cNvPr id="15" name="= ∑m(3,4,5,6,7)">
            <a:extLst>
              <a:ext uri="{FF2B5EF4-FFF2-40B4-BE49-F238E27FC236}">
                <a16:creationId xmlns:a16="http://schemas.microsoft.com/office/drawing/2014/main" id="{229965B4-B0D0-4EC2-84EC-62B0C65A2803}"/>
              </a:ext>
            </a:extLst>
          </p:cNvPr>
          <p:cNvSpPr txBox="1"/>
          <p:nvPr/>
        </p:nvSpPr>
        <p:spPr>
          <a:xfrm>
            <a:off x="699351" y="5877436"/>
            <a:ext cx="1759211" cy="360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algn="ctr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= ∑m(3,4,5,6,7)</a:t>
            </a:r>
          </a:p>
        </p:txBody>
      </p:sp>
      <p:sp>
        <p:nvSpPr>
          <p:cNvPr id="16" name="m3 + m4 + m5 + m6 + m7">
            <a:extLst>
              <a:ext uri="{FF2B5EF4-FFF2-40B4-BE49-F238E27FC236}">
                <a16:creationId xmlns:a16="http://schemas.microsoft.com/office/drawing/2014/main" id="{40950DA9-35FE-43ED-A857-CEF1C5B461DC}"/>
              </a:ext>
            </a:extLst>
          </p:cNvPr>
          <p:cNvSpPr txBox="1"/>
          <p:nvPr/>
        </p:nvSpPr>
        <p:spPr>
          <a:xfrm>
            <a:off x="914532" y="5372664"/>
            <a:ext cx="2911588" cy="3608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algn="ctr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m3 + m4 + m5 + m6 + m7</a:t>
            </a:r>
          </a:p>
        </p:txBody>
      </p:sp>
      <p:sp>
        <p:nvSpPr>
          <p:cNvPr id="17" name="Rectangle">
            <a:extLst>
              <a:ext uri="{FF2B5EF4-FFF2-40B4-BE49-F238E27FC236}">
                <a16:creationId xmlns:a16="http://schemas.microsoft.com/office/drawing/2014/main" id="{ED31F3D9-CC4B-409A-8F5A-B92ECD6DD2CF}"/>
              </a:ext>
            </a:extLst>
          </p:cNvPr>
          <p:cNvSpPr/>
          <p:nvPr/>
        </p:nvSpPr>
        <p:spPr>
          <a:xfrm>
            <a:off x="1038225" y="5343525"/>
            <a:ext cx="2755901" cy="419101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  <a:effectLst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18" name="Rectangle">
            <a:extLst>
              <a:ext uri="{FF2B5EF4-FFF2-40B4-BE49-F238E27FC236}">
                <a16:creationId xmlns:a16="http://schemas.microsoft.com/office/drawing/2014/main" id="{0E91051F-9F41-4536-9E6E-680EE30A5F1A}"/>
              </a:ext>
            </a:extLst>
          </p:cNvPr>
          <p:cNvSpPr/>
          <p:nvPr/>
        </p:nvSpPr>
        <p:spPr>
          <a:xfrm>
            <a:off x="746125" y="5848297"/>
            <a:ext cx="1828801" cy="419101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  <a:effectLst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19" name="We can write this as a sum of products">
            <a:extLst>
              <a:ext uri="{FF2B5EF4-FFF2-40B4-BE49-F238E27FC236}">
                <a16:creationId xmlns:a16="http://schemas.microsoft.com/office/drawing/2014/main" id="{88CEB84E-BD53-4597-840F-8D2C20DCB2A6}"/>
              </a:ext>
            </a:extLst>
          </p:cNvPr>
          <p:cNvSpPr txBox="1"/>
          <p:nvPr/>
        </p:nvSpPr>
        <p:spPr>
          <a:xfrm>
            <a:off x="4315807" y="5340517"/>
            <a:ext cx="4591000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 b="1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We can write this as a sum of products</a:t>
            </a:r>
          </a:p>
        </p:txBody>
      </p:sp>
      <p:sp>
        <p:nvSpPr>
          <p:cNvPr id="20" name="Or, we can use a summation notation">
            <a:extLst>
              <a:ext uri="{FF2B5EF4-FFF2-40B4-BE49-F238E27FC236}">
                <a16:creationId xmlns:a16="http://schemas.microsoft.com/office/drawing/2014/main" id="{FC10AA5B-28D3-4231-AAE1-603BF4FF5FBE}"/>
              </a:ext>
            </a:extLst>
          </p:cNvPr>
          <p:cNvSpPr txBox="1"/>
          <p:nvPr/>
        </p:nvSpPr>
        <p:spPr>
          <a:xfrm>
            <a:off x="4315807" y="5868052"/>
            <a:ext cx="3755323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 b="1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Garamond"/>
                <a:ea typeface="ＭＳ Ｐゴシック" panose="020B0600070205080204" pitchFamily="34" charset="-128"/>
                <a:cs typeface="+mn-cs"/>
              </a:rPr>
              <a:t>Or, we can use a summation notation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76F609C1-AA54-4B01-AC42-B1CB3C994013}"/>
                  </a:ext>
                </a:extLst>
              </p:cNvPr>
              <p:cNvSpPr/>
              <p:nvPr/>
            </p:nvSpPr>
            <p:spPr>
              <a:xfrm>
                <a:off x="477839" y="2910526"/>
                <a:ext cx="40588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𝐀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76F609C1-AA54-4B01-AC42-B1CB3C99401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839" y="2910526"/>
                <a:ext cx="405880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45ADEB51-D980-4EDC-AD28-5A95FD96BA9F}"/>
                  </a:ext>
                </a:extLst>
              </p:cNvPr>
              <p:cNvSpPr/>
              <p:nvPr/>
            </p:nvSpPr>
            <p:spPr>
              <a:xfrm>
                <a:off x="816526" y="2910526"/>
                <a:ext cx="40267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𝐁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45ADEB51-D980-4EDC-AD28-5A95FD96BA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6526" y="2910526"/>
                <a:ext cx="402674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56D32B76-E1B2-415F-9578-3109358A53B1}"/>
                  </a:ext>
                </a:extLst>
              </p:cNvPr>
              <p:cNvSpPr/>
              <p:nvPr/>
            </p:nvSpPr>
            <p:spPr>
              <a:xfrm>
                <a:off x="1145139" y="2910526"/>
                <a:ext cx="38504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𝐂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56D32B76-E1B2-415F-9578-3109358A53B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5139" y="2910526"/>
                <a:ext cx="385041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409E822D-6A6F-4F16-8B47-CE271F7A8C82}"/>
                  </a:ext>
                </a:extLst>
              </p:cNvPr>
              <p:cNvSpPr/>
              <p:nvPr/>
            </p:nvSpPr>
            <p:spPr>
              <a:xfrm>
                <a:off x="1529956" y="2910526"/>
                <a:ext cx="37862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𝐅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409E822D-6A6F-4F16-8B47-CE271F7A8C8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9956" y="2910526"/>
                <a:ext cx="378629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705512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3" grpId="0" animBg="1"/>
      <p:bldP spid="14" grpId="0" animBg="1"/>
      <p:bldP spid="15" grpId="0" animBg="1"/>
      <p:bldP spid="16" grpId="0" animBg="1"/>
      <p:bldP spid="17" grpId="0" animBg="1" advAuto="0"/>
      <p:bldP spid="17" grpId="1" animBg="1"/>
      <p:bldP spid="18" grpId="0" animBg="1" advAuto="0"/>
      <p:bldP spid="18" grpId="1" animBg="1"/>
      <p:bldP spid="19" grpId="0" animBg="1"/>
      <p:bldP spid="20" grpId="0" animBg="1"/>
      <p:bldP spid="22" grpId="0"/>
      <p:bldP spid="23" grpId="0"/>
      <p:bldP spid="24" grpId="0"/>
      <p:bldP spid="2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5D8A5C-A5FA-4641-9D4B-D68A98D4B7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Canonical SOP Forms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DE596E1-6EC8-4F47-AB87-84B1300C323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279EF5C-C746-4084-8A0D-12DD977AB7F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4" name="Rectangle">
            <a:extLst>
              <a:ext uri="{FF2B5EF4-FFF2-40B4-BE49-F238E27FC236}">
                <a16:creationId xmlns:a16="http://schemas.microsoft.com/office/drawing/2014/main" id="{3F037B0C-BF20-49FC-8F6F-14E89D21DF04}"/>
              </a:ext>
            </a:extLst>
          </p:cNvPr>
          <p:cNvSpPr/>
          <p:nvPr/>
        </p:nvSpPr>
        <p:spPr>
          <a:xfrm>
            <a:off x="3714279" y="2401888"/>
            <a:ext cx="5143500" cy="8255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2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10" name="Oval">
            <a:extLst>
              <a:ext uri="{FF2B5EF4-FFF2-40B4-BE49-F238E27FC236}">
                <a16:creationId xmlns:a16="http://schemas.microsoft.com/office/drawing/2014/main" id="{A15EA4A5-7740-49A2-B25E-5DC27A7B0D1C}"/>
              </a:ext>
            </a:extLst>
          </p:cNvPr>
          <p:cNvSpPr/>
          <p:nvPr/>
        </p:nvSpPr>
        <p:spPr>
          <a:xfrm>
            <a:off x="2558579" y="2947988"/>
            <a:ext cx="444500" cy="317500"/>
          </a:xfrm>
          <a:prstGeom prst="ellipse">
            <a:avLst/>
          </a:prstGeom>
          <a:solidFill>
            <a:srgbClr val="FFB6C2"/>
          </a:solidFill>
          <a:ln w="25400"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2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11" name="Rectangle">
            <a:extLst>
              <a:ext uri="{FF2B5EF4-FFF2-40B4-BE49-F238E27FC236}">
                <a16:creationId xmlns:a16="http://schemas.microsoft.com/office/drawing/2014/main" id="{E028DD5A-08C1-47F7-958E-5B2B67F797E8}"/>
              </a:ext>
            </a:extLst>
          </p:cNvPr>
          <p:cNvSpPr/>
          <p:nvPr/>
        </p:nvSpPr>
        <p:spPr>
          <a:xfrm>
            <a:off x="3765079" y="3733800"/>
            <a:ext cx="5143500" cy="23368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2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12" name="Shorthand Notation for…">
            <a:extLst>
              <a:ext uri="{FF2B5EF4-FFF2-40B4-BE49-F238E27FC236}">
                <a16:creationId xmlns:a16="http://schemas.microsoft.com/office/drawing/2014/main" id="{2C1E300F-96EA-4AAA-BDA3-F272746B8388}"/>
              </a:ext>
            </a:extLst>
          </p:cNvPr>
          <p:cNvSpPr txBox="1"/>
          <p:nvPr/>
        </p:nvSpPr>
        <p:spPr>
          <a:xfrm>
            <a:off x="687998" y="3697288"/>
            <a:ext cx="2409249" cy="5242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Shorthand Notation for</a:t>
            </a: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 err="1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Minterms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Garamond"/>
                <a:cs typeface="Arial"/>
                <a:sym typeface="Arial"/>
              </a:rPr>
              <a:t> of 3 Variables</a:t>
            </a:r>
          </a:p>
        </p:txBody>
      </p:sp>
      <p:sp>
        <p:nvSpPr>
          <p:cNvPr id="13" name="ƒ in canonical form:">
            <a:extLst>
              <a:ext uri="{FF2B5EF4-FFF2-40B4-BE49-F238E27FC236}">
                <a16:creationId xmlns:a16="http://schemas.microsoft.com/office/drawing/2014/main" id="{6C370343-AC7C-4334-B610-DC017707B447}"/>
              </a:ext>
            </a:extLst>
          </p:cNvPr>
          <p:cNvSpPr txBox="1"/>
          <p:nvPr/>
        </p:nvSpPr>
        <p:spPr>
          <a:xfrm>
            <a:off x="3460279" y="1219200"/>
            <a:ext cx="2769925" cy="3731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F </a:t>
            </a:r>
            <a:r>
              <a:rPr kumimoji="0" sz="2400" b="1" i="1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in canonical form:</a:t>
            </a:r>
          </a:p>
        </p:txBody>
      </p:sp>
      <p:sp>
        <p:nvSpPr>
          <p:cNvPr id="14" name="ƒ(A,B,C) = ∑m(3,4,5,6,7)">
            <a:extLst>
              <a:ext uri="{FF2B5EF4-FFF2-40B4-BE49-F238E27FC236}">
                <a16:creationId xmlns:a16="http://schemas.microsoft.com/office/drawing/2014/main" id="{E7F17F8B-89F5-4F15-8E65-568C5BDD237E}"/>
              </a:ext>
            </a:extLst>
          </p:cNvPr>
          <p:cNvSpPr txBox="1"/>
          <p:nvPr/>
        </p:nvSpPr>
        <p:spPr>
          <a:xfrm>
            <a:off x="3726979" y="1728788"/>
            <a:ext cx="2595262" cy="286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F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(A,B,C) = ∑m(3,4,5,6,7)</a:t>
            </a:r>
          </a:p>
        </p:txBody>
      </p:sp>
      <p:sp>
        <p:nvSpPr>
          <p:cNvPr id="15" name="= m3 + m4 + m5 + m6 + m7">
            <a:extLst>
              <a:ext uri="{FF2B5EF4-FFF2-40B4-BE49-F238E27FC236}">
                <a16:creationId xmlns:a16="http://schemas.microsoft.com/office/drawing/2014/main" id="{AFFA5886-27F9-4576-A13C-35CEB3343755}"/>
              </a:ext>
            </a:extLst>
          </p:cNvPr>
          <p:cNvSpPr txBox="1"/>
          <p:nvPr/>
        </p:nvSpPr>
        <p:spPr>
          <a:xfrm>
            <a:off x="4692179" y="2033588"/>
            <a:ext cx="2704266" cy="286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= m3 + m4 + m5 + m6 + m7</a:t>
            </a:r>
          </a:p>
        </p:txBody>
      </p:sp>
      <p:sp>
        <p:nvSpPr>
          <p:cNvPr id="16" name="canonical form ≠ minimal form">
            <a:extLst>
              <a:ext uri="{FF2B5EF4-FFF2-40B4-BE49-F238E27FC236}">
                <a16:creationId xmlns:a16="http://schemas.microsoft.com/office/drawing/2014/main" id="{7A2F7D17-D834-42D6-80CC-1D67AB74B6E8}"/>
              </a:ext>
            </a:extLst>
          </p:cNvPr>
          <p:cNvSpPr txBox="1"/>
          <p:nvPr/>
        </p:nvSpPr>
        <p:spPr>
          <a:xfrm>
            <a:off x="3472979" y="3344694"/>
            <a:ext cx="3839193" cy="3129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2000" b="1" i="1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canonical form ≠ minimal form</a:t>
            </a:r>
          </a:p>
        </p:txBody>
      </p:sp>
      <p:sp>
        <p:nvSpPr>
          <p:cNvPr id="19" name="2-Level AND/OR…">
            <a:extLst>
              <a:ext uri="{FF2B5EF4-FFF2-40B4-BE49-F238E27FC236}">
                <a16:creationId xmlns:a16="http://schemas.microsoft.com/office/drawing/2014/main" id="{62F1A953-35C2-4054-8FA6-138A8DFF8BCC}"/>
              </a:ext>
            </a:extLst>
          </p:cNvPr>
          <p:cNvSpPr txBox="1"/>
          <p:nvPr/>
        </p:nvSpPr>
        <p:spPr>
          <a:xfrm>
            <a:off x="784386" y="5589588"/>
            <a:ext cx="1681486" cy="5221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2-Level AND/OR</a:t>
            </a: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rPr>
              <a:t>Realization</a:t>
            </a:r>
          </a:p>
        </p:txBody>
      </p:sp>
      <p:grpSp>
        <p:nvGrpSpPr>
          <p:cNvPr id="20" name="Group">
            <a:extLst>
              <a:ext uri="{FF2B5EF4-FFF2-40B4-BE49-F238E27FC236}">
                <a16:creationId xmlns:a16="http://schemas.microsoft.com/office/drawing/2014/main" id="{A2769329-3F49-48AF-BA65-F23F0C6441AA}"/>
              </a:ext>
            </a:extLst>
          </p:cNvPr>
          <p:cNvGrpSpPr/>
          <p:nvPr/>
        </p:nvGrpSpPr>
        <p:grpSpPr>
          <a:xfrm>
            <a:off x="512291" y="1219200"/>
            <a:ext cx="2550057" cy="2346283"/>
            <a:chOff x="0" y="0"/>
            <a:chExt cx="2550056" cy="2346282"/>
          </a:xfrm>
        </p:grpSpPr>
        <p:sp>
          <p:nvSpPr>
            <p:cNvPr id="21" name="A B C minterms…">
              <a:extLst>
                <a:ext uri="{FF2B5EF4-FFF2-40B4-BE49-F238E27FC236}">
                  <a16:creationId xmlns:a16="http://schemas.microsoft.com/office/drawing/2014/main" id="{D5AA62ED-702A-4420-A130-AEBDE86FF1EF}"/>
                </a:ext>
              </a:extLst>
            </p:cNvPr>
            <p:cNvSpPr txBox="1"/>
            <p:nvPr/>
          </p:nvSpPr>
          <p:spPr>
            <a:xfrm>
              <a:off x="0" y="0"/>
              <a:ext cx="2550056" cy="234628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62B6B"/>
                </a:buClr>
                <a:buSzTx/>
                <a:buFont typeface="Arial"/>
                <a:buNone/>
                <a:tabLst>
                  <a:tab pos="444500" algn="ctr"/>
                  <a:tab pos="787400" algn="ctr"/>
                  <a:tab pos="1130300" algn="l"/>
                  <a:tab pos="1587500" algn="l"/>
                  <a:tab pos="1866900" algn="l"/>
                </a:tabLst>
                <a:defRPr sz="1800" b="1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r>
                <a:rPr kumimoji="0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rPr>
                <a:t>	</a:t>
              </a:r>
              <a:r>
                <a:rPr kumimoji="0" 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rPr>
                <a:t>	</a:t>
              </a:r>
              <a:r>
                <a:rPr kumimoji="0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rPr>
                <a:t>	</a:t>
              </a:r>
              <a:r>
                <a:rPr kumimoji="0" sz="1800" b="1" i="0" u="none" strike="noStrike" kern="1200" cap="none" spc="0" normalizeH="0" baseline="0" noProof="0" err="1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rPr>
                <a:t>minterms</a:t>
              </a:r>
              <a:endPara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Garamond"/>
                <a:cs typeface="Arial"/>
                <a:sym typeface="Arial"/>
              </a:endParaRPr>
            </a:p>
            <a:p>
              <a:pPr marL="39686" marR="39686" lvl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62B6B"/>
                </a:buClr>
                <a:buSzTx/>
                <a:buFont typeface="Arial"/>
                <a:buNone/>
                <a:tabLst>
                  <a:tab pos="444500" algn="ctr"/>
                  <a:tab pos="787400" algn="ctr"/>
                  <a:tab pos="1130300" algn="l"/>
                  <a:tab pos="1587500" algn="l"/>
                  <a:tab pos="1866900" algn="l"/>
                </a:tabLst>
                <a:defRPr sz="1800" b="1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r>
                <a:rPr kumimoji="0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rPr>
                <a:t>0	0	0	</a:t>
              </a:r>
              <a:r>
                <a:rPr kumimoji="0" 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rPr>
                <a:t>            </a:t>
              </a:r>
              <a:r>
                <a:rPr kumimoji="0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rPr>
                <a:t> = m0</a:t>
              </a:r>
            </a:p>
            <a:p>
              <a:pPr marL="39686" marR="39686" lvl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62B6B"/>
                </a:buClr>
                <a:buSzTx/>
                <a:buFont typeface="Arial"/>
                <a:buNone/>
                <a:tabLst>
                  <a:tab pos="444500" algn="ctr"/>
                  <a:tab pos="787400" algn="ctr"/>
                  <a:tab pos="1130300" algn="l"/>
                  <a:tab pos="1587500" algn="l"/>
                  <a:tab pos="1866900" algn="l"/>
                </a:tabLst>
                <a:defRPr sz="1800" b="1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r>
                <a:rPr kumimoji="0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rPr>
                <a:t>0	0	1	</a:t>
              </a:r>
              <a:r>
                <a:rPr kumimoji="0" 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rPr>
                <a:t>		</a:t>
              </a:r>
              <a:r>
                <a:rPr kumimoji="0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rPr>
                <a:t>= m1</a:t>
              </a:r>
            </a:p>
            <a:p>
              <a:pPr marL="39686" marR="39686" lvl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62B6B"/>
                </a:buClr>
                <a:buSzTx/>
                <a:buFont typeface="Arial"/>
                <a:buNone/>
                <a:tabLst>
                  <a:tab pos="444500" algn="ctr"/>
                  <a:tab pos="787400" algn="ctr"/>
                  <a:tab pos="1130300" algn="l"/>
                  <a:tab pos="1587500" algn="l"/>
                  <a:tab pos="1866900" algn="l"/>
                </a:tabLst>
                <a:defRPr sz="1800" b="1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r>
                <a:rPr kumimoji="0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rPr>
                <a:t>0	1	0</a:t>
              </a:r>
              <a:r>
                <a:rPr kumimoji="0" 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rPr>
                <a:t>		</a:t>
              </a:r>
              <a:r>
                <a:rPr kumimoji="0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rPr>
                <a:t>	= m2</a:t>
              </a:r>
            </a:p>
            <a:p>
              <a:pPr marL="39686" marR="39686" lvl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62B6B"/>
                </a:buClr>
                <a:buSzTx/>
                <a:buFont typeface="Arial"/>
                <a:buNone/>
                <a:tabLst>
                  <a:tab pos="444500" algn="ctr"/>
                  <a:tab pos="787400" algn="ctr"/>
                  <a:tab pos="1130300" algn="l"/>
                  <a:tab pos="1587500" algn="l"/>
                  <a:tab pos="1866900" algn="l"/>
                </a:tabLst>
                <a:defRPr sz="1800" b="1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r>
                <a:rPr kumimoji="0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rPr>
                <a:t>0	1	1	</a:t>
              </a:r>
              <a:r>
                <a:rPr kumimoji="0" 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rPr>
                <a:t>	</a:t>
              </a:r>
              <a:r>
                <a:rPr kumimoji="0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rPr>
                <a:t>	= m3</a:t>
              </a:r>
            </a:p>
            <a:p>
              <a:pPr marL="39686" marR="39686" lvl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62B6B"/>
                </a:buClr>
                <a:buSzTx/>
                <a:buFont typeface="Arial"/>
                <a:buNone/>
                <a:tabLst>
                  <a:tab pos="444500" algn="ctr"/>
                  <a:tab pos="787400" algn="ctr"/>
                  <a:tab pos="1130300" algn="l"/>
                  <a:tab pos="1587500" algn="l"/>
                  <a:tab pos="1866900" algn="l"/>
                </a:tabLst>
                <a:defRPr sz="1800" b="1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r>
                <a:rPr kumimoji="0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rPr>
                <a:t>1	0	0	</a:t>
              </a:r>
              <a:r>
                <a:rPr kumimoji="0" 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rPr>
                <a:t>	</a:t>
              </a:r>
              <a:r>
                <a:rPr kumimoji="0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rPr>
                <a:t>	= m4</a:t>
              </a:r>
            </a:p>
            <a:p>
              <a:pPr marL="39686" marR="39686" lvl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62B6B"/>
                </a:buClr>
                <a:buSzTx/>
                <a:buFont typeface="Arial"/>
                <a:buNone/>
                <a:tabLst>
                  <a:tab pos="444500" algn="ctr"/>
                  <a:tab pos="787400" algn="ctr"/>
                  <a:tab pos="1130300" algn="l"/>
                  <a:tab pos="1587500" algn="l"/>
                  <a:tab pos="1866900" algn="l"/>
                </a:tabLst>
                <a:defRPr sz="1800" b="1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r>
                <a:rPr kumimoji="0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rPr>
                <a:t>1	0	1	</a:t>
              </a:r>
              <a:r>
                <a:rPr kumimoji="0" 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rPr>
                <a:t>	</a:t>
              </a:r>
              <a:r>
                <a:rPr kumimoji="0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rPr>
                <a:t>	= m5</a:t>
              </a:r>
            </a:p>
            <a:p>
              <a:pPr marL="39686" marR="39686" lvl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62B6B"/>
                </a:buClr>
                <a:buSzTx/>
                <a:buFont typeface="Arial"/>
                <a:buNone/>
                <a:tabLst>
                  <a:tab pos="444500" algn="ctr"/>
                  <a:tab pos="787400" algn="ctr"/>
                  <a:tab pos="1130300" algn="l"/>
                  <a:tab pos="1587500" algn="l"/>
                  <a:tab pos="1866900" algn="l"/>
                </a:tabLst>
                <a:defRPr sz="1800" b="1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r>
                <a:rPr kumimoji="0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rPr>
                <a:t>1	1	0	</a:t>
              </a:r>
              <a:r>
                <a:rPr kumimoji="0" 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rPr>
                <a:t>	</a:t>
              </a:r>
              <a:r>
                <a:rPr kumimoji="0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rPr>
                <a:t>	= m6</a:t>
              </a:r>
            </a:p>
            <a:p>
              <a:pPr marL="39686" marR="39686" lvl="0" indent="0" algn="l" defTabSz="914400" rtl="0" eaLnBrk="0" fontAlgn="base" latinLnBrk="0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62B6B"/>
                </a:buClr>
                <a:buSzTx/>
                <a:buFont typeface="Arial"/>
                <a:buNone/>
                <a:tabLst>
                  <a:tab pos="444500" algn="ctr"/>
                  <a:tab pos="787400" algn="ctr"/>
                  <a:tab pos="1130300" algn="l"/>
                  <a:tab pos="1587500" algn="l"/>
                  <a:tab pos="1866900" algn="l"/>
                </a:tabLst>
                <a:defRPr sz="1800" b="1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r>
                <a:rPr kumimoji="0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rPr>
                <a:t>1	1	1	</a:t>
              </a:r>
              <a:r>
                <a:rPr kumimoji="0" 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rPr>
                <a:t>	</a:t>
              </a:r>
              <a:r>
                <a:rPr kumimoji="0" sz="18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Garamond"/>
                  <a:cs typeface="Arial"/>
                  <a:sym typeface="Arial"/>
                </a:rPr>
                <a:t>	= m7</a:t>
              </a:r>
            </a:p>
          </p:txBody>
        </p:sp>
        <p:sp>
          <p:nvSpPr>
            <p:cNvPr id="22" name="Line">
              <a:extLst>
                <a:ext uri="{FF2B5EF4-FFF2-40B4-BE49-F238E27FC236}">
                  <a16:creationId xmlns:a16="http://schemas.microsoft.com/office/drawing/2014/main" id="{AF20CC38-D3F5-4677-B5AD-5CDCCC57D562}"/>
                </a:ext>
              </a:extLst>
            </p:cNvPr>
            <p:cNvSpPr/>
            <p:nvPr/>
          </p:nvSpPr>
          <p:spPr>
            <a:xfrm>
              <a:off x="65087" y="268287"/>
              <a:ext cx="2387601" cy="1588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3" name="Line">
              <a:extLst>
                <a:ext uri="{FF2B5EF4-FFF2-40B4-BE49-F238E27FC236}">
                  <a16:creationId xmlns:a16="http://schemas.microsoft.com/office/drawing/2014/main" id="{3F508DAA-A852-4672-B488-FD89E80BD2BF}"/>
                </a:ext>
              </a:extLst>
            </p:cNvPr>
            <p:cNvSpPr/>
            <p:nvPr/>
          </p:nvSpPr>
          <p:spPr>
            <a:xfrm>
              <a:off x="1030287" y="103187"/>
              <a:ext cx="1588" cy="2095501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/>
                <a:ea typeface="ＭＳ Ｐゴシック" panose="020B0600070205080204" pitchFamily="34" charset="-128"/>
                <a:cs typeface="+mn-cs"/>
              </a:endParaRPr>
            </a:p>
          </p:txBody>
        </p:sp>
      </p:grpSp>
      <p:pic>
        <p:nvPicPr>
          <p:cNvPr id="24" name="droppedImage.pdf" descr="droppedImage.pdf">
            <a:extLst>
              <a:ext uri="{FF2B5EF4-FFF2-40B4-BE49-F238E27FC236}">
                <a16:creationId xmlns:a16="http://schemas.microsoft.com/office/drawing/2014/main" id="{28405014-B99B-4475-B390-BFE6888295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979" y="4598988"/>
            <a:ext cx="2501900" cy="1016000"/>
          </a:xfrm>
          <a:prstGeom prst="rect">
            <a:avLst/>
          </a:prstGeom>
          <a:ln w="25400"/>
        </p:spPr>
      </p:pic>
      <p:sp>
        <p:nvSpPr>
          <p:cNvPr id="25" name="Line">
            <a:extLst>
              <a:ext uri="{FF2B5EF4-FFF2-40B4-BE49-F238E27FC236}">
                <a16:creationId xmlns:a16="http://schemas.microsoft.com/office/drawing/2014/main" id="{282C7447-6494-45B3-AC2C-EB84A5B077A8}"/>
              </a:ext>
            </a:extLst>
          </p:cNvPr>
          <p:cNvSpPr/>
          <p:nvPr/>
        </p:nvSpPr>
        <p:spPr>
          <a:xfrm>
            <a:off x="3086413" y="3107370"/>
            <a:ext cx="279576" cy="7650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1432" h="21600" extrusionOk="0">
                <a:moveTo>
                  <a:pt x="5959" y="21600"/>
                </a:moveTo>
                <a:cubicBezTo>
                  <a:pt x="5959" y="21600"/>
                  <a:pt x="21600" y="514"/>
                  <a:pt x="0" y="0"/>
                </a:cubicBezTo>
              </a:path>
            </a:pathLst>
          </a:custGeom>
          <a:ln w="25400">
            <a:solidFill>
              <a:srgbClr val="D21C42"/>
            </a:solidFill>
            <a:tailEnd type="stealth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2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E727AD33-C804-418B-A30B-1AB2EE0EBDB9}"/>
                  </a:ext>
                </a:extLst>
              </p:cNvPr>
              <p:cNvSpPr/>
              <p:nvPr/>
            </p:nvSpPr>
            <p:spPr>
              <a:xfrm>
                <a:off x="3528534" y="2437639"/>
                <a:ext cx="4250266" cy="7092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𝑭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𝑨</m:t>
                          </m:r>
                        </m:e>
                      </m:acc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𝐁𝐂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   +  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𝐀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</m:acc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</m:t>
                      </m:r>
                    </m:oMath>
                  </m:oMathPara>
                </a14:m>
                <a:endPara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>
                    <a:solidFill>
                      <a:srgbClr val="D21C42"/>
                    </a:solidFill>
                  </a:uFill>
                  <a:latin typeface="Cambria Math" panose="02040503050406030204" pitchFamily="18" charset="0"/>
                  <a:ea typeface="ＭＳ Ｐゴシック" panose="020B0600070205080204" pitchFamily="34" charset="-128"/>
                  <a:cs typeface="Arial"/>
                  <a:sym typeface="Arial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>
                      <a:solidFill>
                        <a:srgbClr val="D21C42"/>
                      </a:solidFill>
                    </a:uFill>
                    <a:latin typeface="Arial" panose="020B0604020202020204" pitchFamily="34" charset="0"/>
                    <a:ea typeface="Arial"/>
                    <a:cs typeface="Arial"/>
                    <a:sym typeface="Arial"/>
                  </a:rPr>
                  <a:t>                </a:t>
                </a:r>
                <a14:m>
                  <m:oMath xmlns:m="http://schemas.openxmlformats.org/officeDocument/2006/math">
                    <m:r>
                      <a:rPr kumimoji="0" lang="en-US" sz="2000" b="1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+  </m:t>
                    </m:r>
                    <m:r>
                      <a:rPr kumimoji="0" lang="en-US" sz="2000" b="1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𝐀</m:t>
                    </m:r>
                    <m:acc>
                      <m:accPr>
                        <m:chr m:val="̅"/>
                        <m:ctrlPr>
                          <a:rPr kumimoji="0" lang="en-US" sz="20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accPr>
                      <m:e>
                        <m:r>
                          <a:rPr kumimoji="0" lang="en-US" sz="20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𝑩</m:t>
                        </m:r>
                      </m:e>
                    </m:acc>
                    <m:r>
                      <a:rPr kumimoji="0" lang="en-US" sz="2000" b="1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𝐂</m:t>
                    </m:r>
                    <m:r>
                      <a:rPr kumimoji="0" lang="en-US" sz="2000" b="1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   +  </m:t>
                    </m:r>
                    <m:r>
                      <a:rPr kumimoji="0" lang="en-US" sz="2000" b="1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𝐀𝐁</m:t>
                    </m:r>
                    <m:acc>
                      <m:accPr>
                        <m:chr m:val="̅"/>
                        <m:ctrlPr>
                          <a:rPr kumimoji="0" lang="en-US" sz="20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accPr>
                      <m:e>
                        <m:r>
                          <a:rPr kumimoji="0" lang="en-US" sz="20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𝑪</m:t>
                        </m:r>
                      </m:e>
                    </m:acc>
                    <m:r>
                      <a:rPr kumimoji="0" lang="en-US" sz="2000" b="1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cs typeface="Arial"/>
                        <a:sym typeface="Arial"/>
                      </a:rPr>
                      <m:t>  </m:t>
                    </m:r>
                    <m:r>
                      <a:rPr kumimoji="0" lang="en-US" sz="2000" b="1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+  </m:t>
                    </m:r>
                    <m:r>
                      <a:rPr kumimoji="0" lang="en-US" sz="2000" b="1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𝐀𝐁𝐂</m:t>
                    </m:r>
                  </m:oMath>
                </a14:m>
                <a:endPara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>
                    <a:solidFill>
                      <a:srgbClr val="D21C42"/>
                    </a:solidFill>
                  </a:uFill>
                  <a:latin typeface="Garamond"/>
                  <a:ea typeface="Arial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E727AD33-C804-418B-A30B-1AB2EE0EBDB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8534" y="2437639"/>
                <a:ext cx="4250266" cy="70929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">
            <a:extLst>
              <a:ext uri="{FF2B5EF4-FFF2-40B4-BE49-F238E27FC236}">
                <a16:creationId xmlns:a16="http://schemas.microsoft.com/office/drawing/2014/main" id="{9BEB27D2-4FCF-4372-9246-AD9F7D66DC75}"/>
              </a:ext>
            </a:extLst>
          </p:cNvPr>
          <p:cNvSpPr/>
          <p:nvPr/>
        </p:nvSpPr>
        <p:spPr>
          <a:xfrm>
            <a:off x="4931836" y="2504494"/>
            <a:ext cx="749300" cy="2794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  <a:effectLst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2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8" name="Rectangle">
            <a:extLst>
              <a:ext uri="{FF2B5EF4-FFF2-40B4-BE49-F238E27FC236}">
                <a16:creationId xmlns:a16="http://schemas.microsoft.com/office/drawing/2014/main" id="{06658658-5746-4061-A3E8-E7A9CFFB297F}"/>
              </a:ext>
            </a:extLst>
          </p:cNvPr>
          <p:cNvSpPr/>
          <p:nvPr/>
        </p:nvSpPr>
        <p:spPr>
          <a:xfrm>
            <a:off x="5739079" y="2490619"/>
            <a:ext cx="977900" cy="2794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  <a:effectLst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2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9" name="Rectangle">
            <a:extLst>
              <a:ext uri="{FF2B5EF4-FFF2-40B4-BE49-F238E27FC236}">
                <a16:creationId xmlns:a16="http://schemas.microsoft.com/office/drawing/2014/main" id="{2130B369-0EC2-4B25-9E25-9C9871ABECBA}"/>
              </a:ext>
            </a:extLst>
          </p:cNvPr>
          <p:cNvSpPr/>
          <p:nvPr/>
        </p:nvSpPr>
        <p:spPr>
          <a:xfrm>
            <a:off x="4665929" y="2801769"/>
            <a:ext cx="3124200" cy="2794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  <a:effectLst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2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8575D117-0BF9-42B8-ADA7-6C4F7A602A86}"/>
                  </a:ext>
                </a:extLst>
              </p:cNvPr>
              <p:cNvSpPr/>
              <p:nvPr/>
            </p:nvSpPr>
            <p:spPr>
              <a:xfrm>
                <a:off x="3900170" y="3774906"/>
                <a:ext cx="4405630" cy="4008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𝑭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𝐀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d>
                        <m:dPr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d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𝑪</m:t>
                          </m:r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+</m:t>
                          </m:r>
                          <m:acc>
                            <m:accPr>
                              <m:chr m:val="̅"/>
                              <m:ctrlPr>
                                <a:rPr kumimoji="0" lang="en-US" sz="20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</m:ctrlPr>
                            </m:accPr>
                            <m:e>
                              <m:r>
                                <a:rPr kumimoji="0" lang="en-US" sz="20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  <m:t>𝑪</m:t>
                              </m:r>
                            </m:e>
                          </m:acc>
                        </m:e>
                      </m:d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+ 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𝑨</m:t>
                          </m:r>
                        </m:e>
                      </m:acc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𝐁𝐂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  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𝐀𝐁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(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𝑪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</m:acc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)</m:t>
                      </m:r>
                    </m:oMath>
                  </m:oMathPara>
                </a14:m>
                <a:endPara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>
                    <a:solidFill>
                      <a:srgbClr val="D21C42"/>
                    </a:solidFill>
                  </a:uFill>
                  <a:latin typeface="Garamond"/>
                  <a:ea typeface="Arial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8575D117-0BF9-42B8-ADA7-6C4F7A602A8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0170" y="3774906"/>
                <a:ext cx="4405630" cy="400815"/>
              </a:xfrm>
              <a:prstGeom prst="rect">
                <a:avLst/>
              </a:prstGeom>
              <a:blipFill>
                <a:blip r:embed="rId4"/>
                <a:stretch>
                  <a:fillRect r="-4703" b="-151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198F6D64-7E6C-4EEF-AC5A-EDE2533325D4}"/>
                  </a:ext>
                </a:extLst>
              </p:cNvPr>
              <p:cNvSpPr/>
              <p:nvPr/>
            </p:nvSpPr>
            <p:spPr>
              <a:xfrm>
                <a:off x="4146336" y="4235252"/>
                <a:ext cx="2492477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𝐀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+ 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𝑨</m:t>
                          </m:r>
                        </m:e>
                      </m:acc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𝐁𝐂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  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𝐀𝐁</m:t>
                      </m:r>
                    </m:oMath>
                  </m:oMathPara>
                </a14:m>
                <a:endPara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>
                    <a:solidFill>
                      <a:srgbClr val="D21C42"/>
                    </a:solidFill>
                  </a:uFill>
                  <a:latin typeface="Garamond"/>
                  <a:ea typeface="Arial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198F6D64-7E6C-4EEF-AC5A-EDE2533325D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6336" y="4235252"/>
                <a:ext cx="2492477" cy="4001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07938A64-4E40-4F5B-837B-5C97CB86DB92}"/>
                  </a:ext>
                </a:extLst>
              </p:cNvPr>
              <p:cNvSpPr/>
              <p:nvPr/>
            </p:nvSpPr>
            <p:spPr>
              <a:xfrm>
                <a:off x="4146336" y="4694893"/>
                <a:ext cx="243156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𝐀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(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𝑩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)+ 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𝑨</m:t>
                          </m:r>
                        </m:e>
                      </m:acc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𝐁𝐂</m:t>
                      </m:r>
                    </m:oMath>
                  </m:oMathPara>
                </a14:m>
                <a:endPara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>
                    <a:solidFill>
                      <a:srgbClr val="D21C42"/>
                    </a:solidFill>
                  </a:uFill>
                  <a:latin typeface="Garamond"/>
                  <a:ea typeface="Arial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07938A64-4E40-4F5B-837B-5C97CB86DB9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6336" y="4694893"/>
                <a:ext cx="2431563" cy="400110"/>
              </a:xfrm>
              <a:prstGeom prst="rect">
                <a:avLst/>
              </a:prstGeom>
              <a:blipFill>
                <a:blip r:embed="rId6"/>
                <a:stretch>
                  <a:fillRect r="-251" b="-151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108EDA3A-4FBB-4C64-926C-5BD05BBC048A}"/>
                  </a:ext>
                </a:extLst>
              </p:cNvPr>
              <p:cNvSpPr/>
              <p:nvPr/>
            </p:nvSpPr>
            <p:spPr>
              <a:xfrm>
                <a:off x="4146336" y="5154534"/>
                <a:ext cx="1541704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𝐀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+ 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𝑨</m:t>
                          </m:r>
                        </m:e>
                      </m:acc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𝐁𝐂</m:t>
                      </m:r>
                    </m:oMath>
                  </m:oMathPara>
                </a14:m>
                <a:endPara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>
                    <a:solidFill>
                      <a:srgbClr val="D21C42"/>
                    </a:solidFill>
                  </a:uFill>
                  <a:latin typeface="Garamond"/>
                  <a:ea typeface="Arial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108EDA3A-4FBB-4C64-926C-5BD05BBC04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6336" y="5154534"/>
                <a:ext cx="1541704" cy="400110"/>
              </a:xfrm>
              <a:prstGeom prst="rect">
                <a:avLst/>
              </a:prstGeom>
              <a:blipFill>
                <a:blip r:embed="rId7"/>
                <a:stretch>
                  <a:fillRect r="-3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BC21667A-4573-411A-9193-13EB6E99F914}"/>
                  </a:ext>
                </a:extLst>
              </p:cNvPr>
              <p:cNvSpPr/>
              <p:nvPr/>
            </p:nvSpPr>
            <p:spPr>
              <a:xfrm>
                <a:off x="4146336" y="5614174"/>
                <a:ext cx="1371786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𝐀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+ </m:t>
                      </m:r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𝐁𝐂</m:t>
                      </m:r>
                    </m:oMath>
                  </m:oMathPara>
                </a14:m>
                <a:endPara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>
                    <a:solidFill>
                      <a:srgbClr val="D21C42"/>
                    </a:solidFill>
                  </a:uFill>
                  <a:latin typeface="Garamond"/>
                  <a:ea typeface="Arial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BC21667A-4573-411A-9193-13EB6E99F9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6336" y="5614174"/>
                <a:ext cx="1371786" cy="40011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ectangle">
            <a:extLst>
              <a:ext uri="{FF2B5EF4-FFF2-40B4-BE49-F238E27FC236}">
                <a16:creationId xmlns:a16="http://schemas.microsoft.com/office/drawing/2014/main" id="{C0B0AAF4-6BC9-4432-8996-250C7E21689A}"/>
              </a:ext>
            </a:extLst>
          </p:cNvPr>
          <p:cNvSpPr/>
          <p:nvPr/>
        </p:nvSpPr>
        <p:spPr>
          <a:xfrm>
            <a:off x="4285779" y="3792148"/>
            <a:ext cx="4102100" cy="2151452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  <a:effectLst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2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A3DE4DCC-D187-4809-8D5F-657CCBB88BB4}"/>
                  </a:ext>
                </a:extLst>
              </p:cNvPr>
              <p:cNvSpPr/>
              <p:nvPr/>
            </p:nvSpPr>
            <p:spPr>
              <a:xfrm>
                <a:off x="1669698" y="1441439"/>
                <a:ext cx="763349" cy="3699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𝑨</m:t>
                          </m:r>
                        </m:e>
                      </m:acc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</m:acc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 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A3DE4DCC-D187-4809-8D5F-657CCBB88BB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9698" y="1441439"/>
                <a:ext cx="763349" cy="369909"/>
              </a:xfrm>
              <a:prstGeom prst="rect">
                <a:avLst/>
              </a:prstGeom>
              <a:blipFill>
                <a:blip r:embed="rId9"/>
                <a:stretch>
                  <a:fillRect r="-328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D0ED55A9-DD8C-4B58-8793-6E39772F452F}"/>
                  </a:ext>
                </a:extLst>
              </p:cNvPr>
              <p:cNvSpPr/>
              <p:nvPr/>
            </p:nvSpPr>
            <p:spPr>
              <a:xfrm>
                <a:off x="1669698" y="1683418"/>
                <a:ext cx="71205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𝑨</m:t>
                          </m:r>
                        </m:e>
                      </m:acc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𝑪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D0ED55A9-DD8C-4B58-8793-6E39772F452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9698" y="1683418"/>
                <a:ext cx="712053" cy="369332"/>
              </a:xfrm>
              <a:prstGeom prst="rect">
                <a:avLst/>
              </a:prstGeom>
              <a:blipFill>
                <a:blip r:embed="rId10"/>
                <a:stretch>
                  <a:fillRect r="-188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C9675701-9436-4CE0-A475-CA9BCFCC41B2}"/>
                  </a:ext>
                </a:extLst>
              </p:cNvPr>
              <p:cNvSpPr/>
              <p:nvPr/>
            </p:nvSpPr>
            <p:spPr>
              <a:xfrm>
                <a:off x="1669698" y="1925397"/>
                <a:ext cx="763351" cy="3699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𝑨</m:t>
                          </m:r>
                        </m:e>
                      </m:acc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𝑩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</m:acc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 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C9675701-9436-4CE0-A475-CA9BCFCC41B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9698" y="1925397"/>
                <a:ext cx="763351" cy="369909"/>
              </a:xfrm>
              <a:prstGeom prst="rect">
                <a:avLst/>
              </a:prstGeom>
              <a:blipFill>
                <a:blip r:embed="rId11"/>
                <a:stretch>
                  <a:fillRect r="-328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FDF561DF-A801-4099-80E8-6085FE637B49}"/>
                  </a:ext>
                </a:extLst>
              </p:cNvPr>
              <p:cNvSpPr/>
              <p:nvPr/>
            </p:nvSpPr>
            <p:spPr>
              <a:xfrm>
                <a:off x="1669698" y="2167376"/>
                <a:ext cx="71205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𝑨</m:t>
                          </m:r>
                        </m:e>
                      </m:acc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𝑩𝑪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FDF561DF-A801-4099-80E8-6085FE637B4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9698" y="2167376"/>
                <a:ext cx="712053" cy="36933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1D007670-A35D-4659-B3C3-8CE6C9F4B000}"/>
                  </a:ext>
                </a:extLst>
              </p:cNvPr>
              <p:cNvSpPr/>
              <p:nvPr/>
            </p:nvSpPr>
            <p:spPr>
              <a:xfrm>
                <a:off x="1669698" y="2409355"/>
                <a:ext cx="763351" cy="3699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𝑨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</m:acc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 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1D007670-A35D-4659-B3C3-8CE6C9F4B00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9698" y="2409355"/>
                <a:ext cx="763351" cy="369909"/>
              </a:xfrm>
              <a:prstGeom prst="rect">
                <a:avLst/>
              </a:prstGeom>
              <a:blipFill>
                <a:blip r:embed="rId13"/>
                <a:stretch>
                  <a:fillRect r="-328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9C3D9EB9-4172-4C79-83A5-0EC4B638C3FC}"/>
                  </a:ext>
                </a:extLst>
              </p:cNvPr>
              <p:cNvSpPr/>
              <p:nvPr/>
            </p:nvSpPr>
            <p:spPr>
              <a:xfrm>
                <a:off x="1669698" y="2651334"/>
                <a:ext cx="76335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𝑨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𝑪</m:t>
                      </m:r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 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9C3D9EB9-4172-4C79-83A5-0EC4B638C3F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9698" y="2651334"/>
                <a:ext cx="763351" cy="369332"/>
              </a:xfrm>
              <a:prstGeom prst="rect">
                <a:avLst/>
              </a:prstGeom>
              <a:blipFill>
                <a:blip r:embed="rId14"/>
                <a:stretch>
                  <a:fillRect r="-1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A8346EAD-7D94-4202-96F5-FDFCD52EE283}"/>
                  </a:ext>
                </a:extLst>
              </p:cNvPr>
              <p:cNvSpPr/>
              <p:nvPr/>
            </p:nvSpPr>
            <p:spPr>
              <a:xfrm>
                <a:off x="1669698" y="2893313"/>
                <a:ext cx="763351" cy="3699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𝑨𝑩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</m:acc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 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A8346EAD-7D94-4202-96F5-FDFCD52EE28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9698" y="2893313"/>
                <a:ext cx="763351" cy="369909"/>
              </a:xfrm>
              <a:prstGeom prst="rect">
                <a:avLst/>
              </a:prstGeom>
              <a:blipFill>
                <a:blip r:embed="rId15"/>
                <a:stretch>
                  <a:fillRect r="-328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28129C9D-2D6C-4A81-AC04-DA2973349D6C}"/>
                  </a:ext>
                </a:extLst>
              </p:cNvPr>
              <p:cNvSpPr/>
              <p:nvPr/>
            </p:nvSpPr>
            <p:spPr>
              <a:xfrm>
                <a:off x="1669698" y="3135291"/>
                <a:ext cx="71205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𝑨𝑩𝑪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28129C9D-2D6C-4A81-AC04-DA2973349D6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9698" y="3135291"/>
                <a:ext cx="712054" cy="369332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833E7020-BEE3-4D6C-9FF2-CD6292F7544E}"/>
                  </a:ext>
                </a:extLst>
              </p:cNvPr>
              <p:cNvSpPr/>
              <p:nvPr/>
            </p:nvSpPr>
            <p:spPr>
              <a:xfrm>
                <a:off x="477839" y="1154668"/>
                <a:ext cx="40588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𝐀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833E7020-BEE3-4D6C-9FF2-CD6292F754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839" y="1154668"/>
                <a:ext cx="405880" cy="369332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A660DBFA-EEAB-400F-B59E-39F2930E1414}"/>
                  </a:ext>
                </a:extLst>
              </p:cNvPr>
              <p:cNvSpPr/>
              <p:nvPr/>
            </p:nvSpPr>
            <p:spPr>
              <a:xfrm>
                <a:off x="816526" y="1154668"/>
                <a:ext cx="40267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𝐁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A660DBFA-EEAB-400F-B59E-39F2930E14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6526" y="1154668"/>
                <a:ext cx="402674" cy="369332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F72A0AA2-D4D5-4495-9C5D-0D4A9C38F0E7}"/>
                  </a:ext>
                </a:extLst>
              </p:cNvPr>
              <p:cNvSpPr/>
              <p:nvPr/>
            </p:nvSpPr>
            <p:spPr>
              <a:xfrm>
                <a:off x="1145139" y="1154668"/>
                <a:ext cx="38504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𝐂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F72A0AA2-D4D5-4495-9C5D-0D4A9C38F0E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5139" y="1154668"/>
                <a:ext cx="385041" cy="369332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809221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9" grpId="0" animBg="1"/>
      <p:bldP spid="25" grpId="0" animBg="1"/>
      <p:bldP spid="28" grpId="0"/>
      <p:bldP spid="7" grpId="0" animBg="1" advAuto="0"/>
      <p:bldP spid="7" grpId="1" animBg="1"/>
      <p:bldP spid="8" grpId="0" animBg="1" advAuto="0"/>
      <p:bldP spid="8" grpId="1" animBg="1"/>
      <p:bldP spid="9" grpId="0" animBg="1" advAuto="0"/>
      <p:bldP spid="9" grpId="1" animBg="1"/>
      <p:bldP spid="29" grpId="0"/>
      <p:bldP spid="30" grpId="0"/>
      <p:bldP spid="31" grpId="0"/>
      <p:bldP spid="32" grpId="0"/>
      <p:bldP spid="33" grpId="0"/>
      <p:bldP spid="26" grpId="0" animBg="1"/>
      <p:bldP spid="26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4FE60-968E-164B-9377-BC3A0D264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Assignment: Required</a:t>
            </a:r>
            <a:r>
              <a:rPr lang="en-US"/>
              <a:t> Readings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82ACE0-B0C1-DE41-AB11-537FBB9AD3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78477"/>
            <a:ext cx="8610600" cy="5193723"/>
          </a:xfrm>
        </p:spPr>
        <p:txBody>
          <a:bodyPr/>
          <a:lstStyle/>
          <a:p>
            <a:r>
              <a:rPr lang="en-US" err="1">
                <a:solidFill>
                  <a:srgbClr val="0432FF"/>
                </a:solidFill>
              </a:rPr>
              <a:t>Last+This</a:t>
            </a:r>
            <a:r>
              <a:rPr lang="en-US">
                <a:solidFill>
                  <a:srgbClr val="0432FF"/>
                </a:solidFill>
              </a:rPr>
              <a:t> week</a:t>
            </a:r>
          </a:p>
          <a:p>
            <a:pPr lvl="1"/>
            <a:r>
              <a:rPr lang="en-US"/>
              <a:t>Combinational Logic </a:t>
            </a:r>
          </a:p>
          <a:p>
            <a:pPr lvl="2"/>
            <a:r>
              <a:rPr lang="en-US"/>
              <a:t>P&amp;P Chapter 3 until 3.3     +        H&amp;H Chapter 2</a:t>
            </a:r>
          </a:p>
          <a:p>
            <a:pPr lvl="1"/>
            <a:endParaRPr lang="en-US"/>
          </a:p>
          <a:p>
            <a:r>
              <a:rPr lang="en-US" err="1">
                <a:solidFill>
                  <a:srgbClr val="0432FF"/>
                </a:solidFill>
              </a:rPr>
              <a:t>This+Next</a:t>
            </a:r>
            <a:r>
              <a:rPr lang="en-US">
                <a:solidFill>
                  <a:srgbClr val="0432FF"/>
                </a:solidFill>
              </a:rPr>
              <a:t> week</a:t>
            </a:r>
          </a:p>
          <a:p>
            <a:pPr lvl="1"/>
            <a:r>
              <a:rPr lang="en-US"/>
              <a:t>Hardware Description Languages and Verilog </a:t>
            </a:r>
          </a:p>
          <a:p>
            <a:pPr lvl="2"/>
            <a:r>
              <a:rPr lang="en-US"/>
              <a:t>H&amp;H Chapter 4 until 4.3 and 4.5</a:t>
            </a:r>
          </a:p>
          <a:p>
            <a:pPr lvl="1"/>
            <a:r>
              <a:rPr lang="en-US"/>
              <a:t>Sequential Logic </a:t>
            </a:r>
          </a:p>
          <a:p>
            <a:pPr lvl="2"/>
            <a:r>
              <a:rPr lang="en-US"/>
              <a:t>P&amp;P Chapter 3.4 until end   +       H&amp;H Chapter 3 in full</a:t>
            </a:r>
          </a:p>
          <a:p>
            <a:pPr lvl="2"/>
            <a:endParaRPr lang="en-US"/>
          </a:p>
          <a:p>
            <a:pPr lvl="2"/>
            <a:endParaRPr lang="en-US"/>
          </a:p>
          <a:p>
            <a:r>
              <a:rPr lang="en-US"/>
              <a:t>By the end of next week, make sure you are done with </a:t>
            </a:r>
          </a:p>
          <a:p>
            <a:pPr lvl="1"/>
            <a:r>
              <a:rPr lang="en-US" b="1">
                <a:solidFill>
                  <a:srgbClr val="0432FF"/>
                </a:solidFill>
              </a:rPr>
              <a:t>P&amp;P Chapters 1-3    +      H&amp;H Chapters 1-4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530914-DDCB-8244-B796-32EF5BABCB0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22267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8D718C-7AE2-4DBE-A3EA-E38ABF2509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From Logic to Gates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8F8D34D2-EE61-41C1-803E-FADD577D97E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lvl="0" eaLnBrk="1" hangingPunct="1">
                  <a:spcBef>
                    <a:spcPts val="2400"/>
                  </a:spcBef>
                  <a:buClr>
                    <a:srgbClr val="4F0E2B">
                      <a:lumMod val="75000"/>
                      <a:lumOff val="25000"/>
                    </a:srgbClr>
                  </a:buClr>
                  <a:buSzPct val="60000"/>
                  <a:buFont typeface="Wingdings 2" pitchFamily="18" charset="2"/>
                  <a:buChar char="¢"/>
                </a:pPr>
                <a:r>
                  <a:rPr lang="en-US" b="1">
                    <a:solidFill>
                      <a:srgbClr val="00B050"/>
                    </a:solidFill>
                    <a:ea typeface="+mn-ea"/>
                    <a:cs typeface="+mn-cs"/>
                  </a:rPr>
                  <a:t>SOP (sum-of-products) leads to two-level logic</a:t>
                </a:r>
              </a:p>
              <a:p>
                <a:pPr lvl="0" eaLnBrk="1" hangingPunct="1">
                  <a:spcBef>
                    <a:spcPts val="2400"/>
                  </a:spcBef>
                  <a:buClr>
                    <a:srgbClr val="4F0E2B">
                      <a:lumMod val="75000"/>
                      <a:lumOff val="25000"/>
                    </a:srgbClr>
                  </a:buClr>
                  <a:buSzPct val="60000"/>
                  <a:buFont typeface="Wingdings 2" pitchFamily="18" charset="2"/>
                  <a:buChar char="¢"/>
                </a:pPr>
                <a:r>
                  <a:rPr lang="en-US">
                    <a:solidFill>
                      <a:srgbClr val="000000"/>
                    </a:solidFill>
                    <a:ea typeface="+mn-ea"/>
                    <a:cs typeface="+mn-cs"/>
                  </a:rPr>
                  <a:t>Example:</a:t>
                </a:r>
                <a:r>
                  <a:rPr lang="en-US" b="1">
                    <a:solidFill>
                      <a:srgbClr val="000000"/>
                    </a:solidFill>
                    <a:ea typeface="+mn-ea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/>
                        <a:ea typeface="+mn-ea"/>
                        <a:cs typeface="+mn-cs"/>
                      </a:rPr>
                      <m:t>𝒀</m:t>
                    </m:r>
                    <m:r>
                      <a:rPr lang="en-US" b="1">
                        <a:solidFill>
                          <a:srgbClr val="C00000"/>
                        </a:solidFill>
                        <a:latin typeface="Cambria Math"/>
                        <a:ea typeface="+mn-ea"/>
                        <a:cs typeface="+mn-cs"/>
                      </a:rPr>
                      <m:t>=</m:t>
                    </m:r>
                    <m:d>
                      <m:dPr>
                        <m:ctrlP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dPr>
                      <m:e>
                        <m:bar>
                          <m:barPr>
                            <m:pos m:val="top"/>
                            <m:ctrlP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barPr>
                          <m:e>
                            <m: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/>
                                <a:ea typeface="+mn-ea"/>
                                <a:cs typeface="+mn-cs"/>
                              </a:rPr>
                              <m:t>𝑨</m:t>
                            </m:r>
                          </m:e>
                        </m:bar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+mn-cs"/>
                          </a:rPr>
                          <m:t>∙</m:t>
                        </m:r>
                        <m:bar>
                          <m:barPr>
                            <m:pos m:val="top"/>
                            <m:ctrlP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/>
                                <a:cs typeface="+mn-cs"/>
                              </a:rPr>
                            </m:ctrlPr>
                          </m:barPr>
                          <m:e>
                            <m: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  <a:cs typeface="+mn-cs"/>
                              </a:rPr>
                              <m:t>𝑩</m:t>
                            </m:r>
                          </m:e>
                        </m:bar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+mn-cs"/>
                          </a:rPr>
                          <m:t>∙</m:t>
                        </m:r>
                        <m:bar>
                          <m:barPr>
                            <m:pos m:val="top"/>
                            <m:ctrlP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/>
                                <a:cs typeface="+mn-cs"/>
                              </a:rPr>
                            </m:ctrlPr>
                          </m:barPr>
                          <m:e>
                            <m: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  <a:cs typeface="+mn-cs"/>
                              </a:rPr>
                              <m:t>𝑪</m:t>
                            </m:r>
                          </m:e>
                        </m:bar>
                      </m:e>
                    </m:d>
                    <m:r>
                      <a:rPr lang="en-US" b="1" i="1">
                        <a:solidFill>
                          <a:srgbClr val="C00000"/>
                        </a:solidFill>
                        <a:latin typeface="Cambria Math"/>
                        <a:ea typeface="+mn-ea"/>
                        <a:cs typeface="+mn-cs"/>
                      </a:rPr>
                      <m:t>+</m:t>
                    </m:r>
                    <m:d>
                      <m:dPr>
                        <m:ctrlP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dPr>
                      <m:e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/>
                            <a:ea typeface="+mn-ea"/>
                            <a:cs typeface="+mn-cs"/>
                          </a:rPr>
                          <m:t>𝑨</m:t>
                        </m:r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+mn-cs"/>
                          </a:rPr>
                          <m:t>∙</m:t>
                        </m:r>
                        <m:bar>
                          <m:barPr>
                            <m:pos m:val="top"/>
                            <m:ctrlP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/>
                                <a:cs typeface="+mn-cs"/>
                              </a:rPr>
                            </m:ctrlPr>
                          </m:barPr>
                          <m:e>
                            <m: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  <a:cs typeface="+mn-cs"/>
                              </a:rPr>
                              <m:t>𝑩</m:t>
                            </m:r>
                          </m:e>
                        </m:bar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+mn-cs"/>
                          </a:rPr>
                          <m:t>∙</m:t>
                        </m:r>
                        <m:bar>
                          <m:barPr>
                            <m:pos m:val="top"/>
                            <m:ctrlP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/>
                                <a:cs typeface="+mn-cs"/>
                              </a:rPr>
                            </m:ctrlPr>
                          </m:barPr>
                          <m:e>
                            <m: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  <a:cs typeface="+mn-cs"/>
                              </a:rPr>
                              <m:t>𝑪</m:t>
                            </m:r>
                          </m:e>
                        </m:bar>
                      </m:e>
                    </m:d>
                    <m:r>
                      <a:rPr lang="en-US" b="1" i="1">
                        <a:solidFill>
                          <a:srgbClr val="C00000"/>
                        </a:solidFill>
                        <a:latin typeface="Cambria Math"/>
                        <a:ea typeface="Cambria Math"/>
                        <a:cs typeface="+mn-cs"/>
                      </a:rPr>
                      <m:t>+</m:t>
                    </m:r>
                    <m:d>
                      <m:dPr>
                        <m:ctrlP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dPr>
                      <m:e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/>
                            <a:ea typeface="+mn-ea"/>
                            <a:cs typeface="+mn-cs"/>
                          </a:rPr>
                          <m:t>𝑨</m:t>
                        </m:r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+mn-cs"/>
                          </a:rPr>
                          <m:t>∙</m:t>
                        </m:r>
                        <m:bar>
                          <m:barPr>
                            <m:pos m:val="top"/>
                            <m:ctrlP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/>
                                <a:cs typeface="+mn-cs"/>
                              </a:rPr>
                            </m:ctrlPr>
                          </m:barPr>
                          <m:e>
                            <m: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  <a:cs typeface="+mn-cs"/>
                              </a:rPr>
                              <m:t>𝑩</m:t>
                            </m:r>
                          </m:e>
                        </m:bar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+mn-cs"/>
                          </a:rPr>
                          <m:t>∙</m:t>
                        </m:r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+mn-cs"/>
                          </a:rPr>
                          <m:t>𝑪</m:t>
                        </m:r>
                      </m:e>
                    </m:d>
                  </m:oMath>
                </a14:m>
                <a:endParaRPr lang="en-US" b="1">
                  <a:solidFill>
                    <a:srgbClr val="000000"/>
                  </a:solidFill>
                  <a:latin typeface="Calibri" pitchFamily="34" charset="0"/>
                  <a:ea typeface="+mn-ea"/>
                  <a:cs typeface="+mn-cs"/>
                </a:endParaRPr>
              </a:p>
              <a:p>
                <a:endParaRPr lang="en-US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8F8D34D2-EE61-41C1-803E-FADD577D97E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4"/>
                <a:stretch>
                  <a:fillRect l="-283" t="-9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0CEE90A-412D-4EDD-AA6B-2E242CA2D9E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279EF5C-C746-4084-8A0D-12DD977AB7F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graphicFrame>
        <p:nvGraphicFramePr>
          <p:cNvPr id="5" name="Object 1">
            <a:extLst>
              <a:ext uri="{FF2B5EF4-FFF2-40B4-BE49-F238E27FC236}">
                <a16:creationId xmlns:a16="http://schemas.microsoft.com/office/drawing/2014/main" id="{3C3AB2E1-6A87-415A-805E-82A32A8AF8DE}"/>
              </a:ext>
            </a:extLst>
          </p:cNvPr>
          <p:cNvGraphicFramePr>
            <a:graphicFrameLocks noGrp="1" noChangeAspect="1"/>
          </p:cNvGraphicFramePr>
          <p:nvPr>
            <p:custDataLst>
              <p:tags r:id="rId2"/>
            </p:custDataLst>
          </p:nvPr>
        </p:nvGraphicFramePr>
        <p:xfrm>
          <a:off x="1143000" y="2439578"/>
          <a:ext cx="6464300" cy="4070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0915" name="VISIO" r:id="rId5" imgW="3042403" imgH="1914286" progId="Visio.Drawing.6">
                  <p:embed/>
                </p:oleObj>
              </mc:Choice>
              <mc:Fallback>
                <p:oleObj name="VISIO" r:id="rId5" imgW="3042403" imgH="1914286" progId="Visio.Drawing.6">
                  <p:embed/>
                  <p:pic>
                    <p:nvPicPr>
                      <p:cNvPr id="5" name="Object 1">
                        <a:extLst>
                          <a:ext uri="{FF2B5EF4-FFF2-40B4-BE49-F238E27FC236}">
                            <a16:creationId xmlns:a16="http://schemas.microsoft.com/office/drawing/2014/main" id="{3C3AB2E1-6A87-415A-805E-82A32A8AF8DE}"/>
                          </a:ext>
                        </a:extLst>
                      </p:cNvPr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2439578"/>
                        <a:ext cx="6464300" cy="4070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596446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">
            <a:extLst>
              <a:ext uri="{FF2B5EF4-FFF2-40B4-BE49-F238E27FC236}">
                <a16:creationId xmlns:a16="http://schemas.microsoft.com/office/drawing/2014/main" id="{63F98C04-8F63-4A5C-935B-43B302F8AAC7}"/>
              </a:ext>
            </a:extLst>
          </p:cNvPr>
          <p:cNvSpPr/>
          <p:nvPr/>
        </p:nvSpPr>
        <p:spPr>
          <a:xfrm>
            <a:off x="1013460" y="4315640"/>
            <a:ext cx="1625600" cy="266701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>
                <a:lumMod val="85000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2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ahoma"/>
              <a:sym typeface="Times"/>
            </a:endParaRPr>
          </a:p>
        </p:txBody>
      </p:sp>
      <p:graphicFrame>
        <p:nvGraphicFramePr>
          <p:cNvPr id="6" name="Table">
            <a:extLst>
              <a:ext uri="{FF2B5EF4-FFF2-40B4-BE49-F238E27FC236}">
                <a16:creationId xmlns:a16="http://schemas.microsoft.com/office/drawing/2014/main" id="{FED65F2A-6A19-45BE-8E17-37FFBB9E71E9}"/>
              </a:ext>
            </a:extLst>
          </p:cNvPr>
          <p:cNvGraphicFramePr/>
          <p:nvPr/>
        </p:nvGraphicFramePr>
        <p:xfrm>
          <a:off x="914400" y="3479981"/>
          <a:ext cx="1828800" cy="2468880"/>
        </p:xfrm>
        <a:graphic>
          <a:graphicData uri="http://schemas.openxmlformats.org/drawingml/2006/table">
            <a:tbl>
              <a:tblPr/>
              <a:tblGrid>
                <a:gridCol w="457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endParaRPr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endParaRPr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endParaRPr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endParaRPr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14361F7D-AB25-43C1-AEB3-DBCBF93384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Alternative Canonical Form: POS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070CBF-A304-4492-A317-4C207B7047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7" name="Each sum term represents one of the “zeros” of the function…">
            <a:extLst>
              <a:ext uri="{FF2B5EF4-FFF2-40B4-BE49-F238E27FC236}">
                <a16:creationId xmlns:a16="http://schemas.microsoft.com/office/drawing/2014/main" id="{638C40FE-16D0-4FA9-8BE0-47BEE26825C3}"/>
              </a:ext>
            </a:extLst>
          </p:cNvPr>
          <p:cNvSpPr txBox="1"/>
          <p:nvPr/>
        </p:nvSpPr>
        <p:spPr>
          <a:xfrm>
            <a:off x="2984500" y="4618388"/>
            <a:ext cx="5537200" cy="16732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5400" tIns="25400" rIns="25400" bIns="25400">
            <a:spAutoFit/>
          </a:bodyPr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1800" b="1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ahoma"/>
              <a:cs typeface="Arial"/>
              <a:sym typeface="Arial"/>
            </a:endParaRP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For the given input, only the shaded sum term will equal 0 </a:t>
            </a:r>
          </a:p>
          <a:p>
            <a:pPr marL="38100" marR="38100" lvl="2" indent="53340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6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1600" b="1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ahoma"/>
              <a:cs typeface="Arial"/>
              <a:sym typeface="Arial"/>
            </a:endParaRP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lang="en-US" sz="1800" b="1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ahoma"/>
              <a:cs typeface="Arial"/>
              <a:sym typeface="Arial"/>
            </a:endParaRP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1800" b="1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ahoma"/>
              <a:cs typeface="Arial"/>
              <a:sym typeface="Arial"/>
            </a:endParaRP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Anything ANDed with 0 is 0; Output F will be 0</a:t>
            </a:r>
          </a:p>
        </p:txBody>
      </p:sp>
      <p:sp>
        <p:nvSpPr>
          <p:cNvPr id="8" name="A product of sums (pos)">
            <a:extLst>
              <a:ext uri="{FF2B5EF4-FFF2-40B4-BE49-F238E27FC236}">
                <a16:creationId xmlns:a16="http://schemas.microsoft.com/office/drawing/2014/main" id="{D1A94D01-BA83-40E4-B97F-BE6C0AB3FACC}"/>
              </a:ext>
            </a:extLst>
          </p:cNvPr>
          <p:cNvSpPr txBox="1"/>
          <p:nvPr/>
        </p:nvSpPr>
        <p:spPr>
          <a:xfrm>
            <a:off x="379005" y="1978702"/>
            <a:ext cx="3982180" cy="434991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lnSpc>
                <a:spcPct val="90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40639" marR="40639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24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A product of sums (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POS</a:t>
            </a:r>
            <a:r>
              <a:rPr kumimoji="0" sz="24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)</a:t>
            </a:r>
          </a:p>
        </p:txBody>
      </p:sp>
      <p:sp>
        <p:nvSpPr>
          <p:cNvPr id="9" name="Rectangle">
            <a:extLst>
              <a:ext uri="{FF2B5EF4-FFF2-40B4-BE49-F238E27FC236}">
                <a16:creationId xmlns:a16="http://schemas.microsoft.com/office/drawing/2014/main" id="{948AA12E-03E3-4A04-9CFD-E33DB1614720}"/>
              </a:ext>
            </a:extLst>
          </p:cNvPr>
          <p:cNvSpPr/>
          <p:nvPr/>
        </p:nvSpPr>
        <p:spPr>
          <a:xfrm>
            <a:off x="6908800" y="3056288"/>
            <a:ext cx="1235138" cy="7620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>
                <a:lumMod val="85000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2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ahoma"/>
              <a:sym typeface="Times"/>
            </a:endParaRPr>
          </a:p>
        </p:txBody>
      </p:sp>
      <p:sp>
        <p:nvSpPr>
          <p:cNvPr id="11" name="0    0     0">
            <a:extLst>
              <a:ext uri="{FF2B5EF4-FFF2-40B4-BE49-F238E27FC236}">
                <a16:creationId xmlns:a16="http://schemas.microsoft.com/office/drawing/2014/main" id="{F20B9CE7-1283-46B2-980F-2354A545C165}"/>
              </a:ext>
            </a:extLst>
          </p:cNvPr>
          <p:cNvSpPr txBox="1"/>
          <p:nvPr/>
        </p:nvSpPr>
        <p:spPr>
          <a:xfrm>
            <a:off x="4305300" y="3205661"/>
            <a:ext cx="1197379" cy="286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0 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162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0    0</a:t>
            </a:r>
          </a:p>
        </p:txBody>
      </p:sp>
      <p:sp>
        <p:nvSpPr>
          <p:cNvPr id="12" name="0    0    1'">
            <a:extLst>
              <a:ext uri="{FF2B5EF4-FFF2-40B4-BE49-F238E27FC236}">
                <a16:creationId xmlns:a16="http://schemas.microsoft.com/office/drawing/2014/main" id="{48C719A9-E0A3-4EAB-A9D8-058D12621E76}"/>
              </a:ext>
            </a:extLst>
          </p:cNvPr>
          <p:cNvSpPr txBox="1"/>
          <p:nvPr/>
        </p:nvSpPr>
        <p:spPr>
          <a:xfrm>
            <a:off x="5668290" y="3205661"/>
            <a:ext cx="1088118" cy="286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0  </a:t>
            </a:r>
            <a:r>
              <a:rPr kumimoji="0" sz="1800" b="1" i="0" u="none" strike="noStrike" kern="1200" cap="none" spc="18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</a:t>
            </a:r>
            <a:r>
              <a:rPr kumimoji="0" lang="en-US" sz="1800" b="1" i="0" u="none" strike="noStrike" kern="1200" cap="none" spc="18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0   1</a:t>
            </a:r>
          </a:p>
        </p:txBody>
      </p:sp>
      <p:grpSp>
        <p:nvGrpSpPr>
          <p:cNvPr id="14" name="Group">
            <a:extLst>
              <a:ext uri="{FF2B5EF4-FFF2-40B4-BE49-F238E27FC236}">
                <a16:creationId xmlns:a16="http://schemas.microsoft.com/office/drawing/2014/main" id="{F603B30E-F36B-4032-8299-28287A8EFADD}"/>
              </a:ext>
            </a:extLst>
          </p:cNvPr>
          <p:cNvGrpSpPr/>
          <p:nvPr/>
        </p:nvGrpSpPr>
        <p:grpSpPr>
          <a:xfrm>
            <a:off x="5350537" y="1883418"/>
            <a:ext cx="1994930" cy="1169843"/>
            <a:chOff x="1172237" y="-12630"/>
            <a:chExt cx="1994930" cy="1523563"/>
          </a:xfrm>
        </p:grpSpPr>
        <p:sp>
          <p:nvSpPr>
            <p:cNvPr id="16" name="sums">
              <a:extLst>
                <a:ext uri="{FF2B5EF4-FFF2-40B4-BE49-F238E27FC236}">
                  <a16:creationId xmlns:a16="http://schemas.microsoft.com/office/drawing/2014/main" id="{F3C4C0B8-9C7C-4CDB-8B18-4A6C0204100A}"/>
                </a:ext>
              </a:extLst>
            </p:cNvPr>
            <p:cNvSpPr txBox="1"/>
            <p:nvPr/>
          </p:nvSpPr>
          <p:spPr>
            <a:xfrm>
              <a:off x="1993900" y="1162120"/>
              <a:ext cx="720710" cy="3488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marL="39686" marR="39686" defTabSz="914400">
                <a:defRPr sz="1600" b="1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6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ahoma"/>
                  <a:cs typeface="Arial"/>
                  <a:sym typeface="Arial"/>
                </a:rPr>
                <a:t>sums</a:t>
              </a:r>
            </a:p>
          </p:txBody>
        </p:sp>
        <p:sp>
          <p:nvSpPr>
            <p:cNvPr id="17" name="Line">
              <a:extLst>
                <a:ext uri="{FF2B5EF4-FFF2-40B4-BE49-F238E27FC236}">
                  <a16:creationId xmlns:a16="http://schemas.microsoft.com/office/drawing/2014/main" id="{691AF130-CFBE-418D-BEA3-A0F7BB75A9EC}"/>
                </a:ext>
              </a:extLst>
            </p:cNvPr>
            <p:cNvSpPr/>
            <p:nvPr/>
          </p:nvSpPr>
          <p:spPr>
            <a:xfrm>
              <a:off x="1172237" y="718914"/>
              <a:ext cx="818113" cy="44032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  <a:headEnd type="stealth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8" name="Line">
              <a:extLst>
                <a:ext uri="{FF2B5EF4-FFF2-40B4-BE49-F238E27FC236}">
                  <a16:creationId xmlns:a16="http://schemas.microsoft.com/office/drawing/2014/main" id="{4D2C7C5F-2063-4648-8309-714F174057F6}"/>
                </a:ext>
              </a:extLst>
            </p:cNvPr>
            <p:cNvSpPr/>
            <p:nvPr/>
          </p:nvSpPr>
          <p:spPr>
            <a:xfrm>
              <a:off x="2222500" y="718915"/>
              <a:ext cx="140356" cy="448485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  <a:headEnd type="stealth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9" name="Line">
              <a:extLst>
                <a:ext uri="{FF2B5EF4-FFF2-40B4-BE49-F238E27FC236}">
                  <a16:creationId xmlns:a16="http://schemas.microsoft.com/office/drawing/2014/main" id="{949F6BBA-5DFD-43C7-88B9-0FF65192AB11}"/>
                </a:ext>
              </a:extLst>
            </p:cNvPr>
            <p:cNvSpPr/>
            <p:nvPr/>
          </p:nvSpPr>
          <p:spPr>
            <a:xfrm flipH="1">
              <a:off x="2748991" y="741948"/>
              <a:ext cx="418176" cy="418176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  <a:headEnd type="stealth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0" name="products">
              <a:extLst>
                <a:ext uri="{FF2B5EF4-FFF2-40B4-BE49-F238E27FC236}">
                  <a16:creationId xmlns:a16="http://schemas.microsoft.com/office/drawing/2014/main" id="{D2219916-00C1-4087-8C2B-4F764A9FA183}"/>
                </a:ext>
              </a:extLst>
            </p:cNvPr>
            <p:cNvSpPr txBox="1"/>
            <p:nvPr/>
          </p:nvSpPr>
          <p:spPr>
            <a:xfrm>
              <a:off x="1742699" y="-12630"/>
              <a:ext cx="1089401" cy="34881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marL="39686" marR="39686" defTabSz="914400">
                <a:defRPr sz="1600" b="1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600" b="1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ahoma"/>
                  <a:cs typeface="Arial"/>
                  <a:sym typeface="Arial"/>
                </a:rPr>
                <a:t>products</a:t>
              </a:r>
            </a:p>
          </p:txBody>
        </p:sp>
        <p:sp>
          <p:nvSpPr>
            <p:cNvPr id="21" name="Line">
              <a:extLst>
                <a:ext uri="{FF2B5EF4-FFF2-40B4-BE49-F238E27FC236}">
                  <a16:creationId xmlns:a16="http://schemas.microsoft.com/office/drawing/2014/main" id="{18F7264F-6CC1-4B9F-8923-4D4C80CF6AB2}"/>
                </a:ext>
              </a:extLst>
            </p:cNvPr>
            <p:cNvSpPr/>
            <p:nvPr/>
          </p:nvSpPr>
          <p:spPr>
            <a:xfrm flipV="1">
              <a:off x="1689098" y="293607"/>
              <a:ext cx="266901" cy="239125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  <a:headEnd type="stealth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2" name="Line">
              <a:extLst>
                <a:ext uri="{FF2B5EF4-FFF2-40B4-BE49-F238E27FC236}">
                  <a16:creationId xmlns:a16="http://schemas.microsoft.com/office/drawing/2014/main" id="{CD79C05F-5A42-422C-9AC1-7D52A1DC9F72}"/>
                </a:ext>
              </a:extLst>
            </p:cNvPr>
            <p:cNvSpPr/>
            <p:nvPr/>
          </p:nvSpPr>
          <p:spPr>
            <a:xfrm flipH="1" flipV="1">
              <a:off x="2425544" y="278705"/>
              <a:ext cx="461830" cy="20685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  <a:headEnd type="stealth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23" name="Line">
            <a:extLst>
              <a:ext uri="{FF2B5EF4-FFF2-40B4-BE49-F238E27FC236}">
                <a16:creationId xmlns:a16="http://schemas.microsoft.com/office/drawing/2014/main" id="{FBC975D9-ADCD-45CF-8843-176B5D196061}"/>
              </a:ext>
            </a:extLst>
          </p:cNvPr>
          <p:cNvSpPr/>
          <p:nvPr/>
        </p:nvSpPr>
        <p:spPr>
          <a:xfrm flipV="1">
            <a:off x="8020176" y="2971916"/>
            <a:ext cx="361823" cy="324882"/>
          </a:xfrm>
          <a:prstGeom prst="line">
            <a:avLst/>
          </a:prstGeom>
          <a:ln w="25400">
            <a:solidFill>
              <a:srgbClr val="062B6B"/>
            </a:solidFill>
            <a:headEnd type="stealth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4" name="Line">
            <a:extLst>
              <a:ext uri="{FF2B5EF4-FFF2-40B4-BE49-F238E27FC236}">
                <a16:creationId xmlns:a16="http://schemas.microsoft.com/office/drawing/2014/main" id="{5B6188B8-7146-43D4-8092-0355A90F3E79}"/>
              </a:ext>
            </a:extLst>
          </p:cNvPr>
          <p:cNvSpPr/>
          <p:nvPr/>
        </p:nvSpPr>
        <p:spPr>
          <a:xfrm>
            <a:off x="7794043" y="3696402"/>
            <a:ext cx="226133" cy="489564"/>
          </a:xfrm>
          <a:prstGeom prst="line">
            <a:avLst/>
          </a:prstGeom>
          <a:ln w="25400">
            <a:solidFill>
              <a:srgbClr val="062B6B"/>
            </a:solidFill>
            <a:headEnd type="stealth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26" name="Group">
            <a:extLst>
              <a:ext uri="{FF2B5EF4-FFF2-40B4-BE49-F238E27FC236}">
                <a16:creationId xmlns:a16="http://schemas.microsoft.com/office/drawing/2014/main" id="{126C9902-CB4E-4F48-9E1E-70B62F1DD281}"/>
              </a:ext>
            </a:extLst>
          </p:cNvPr>
          <p:cNvGrpSpPr/>
          <p:nvPr/>
        </p:nvGrpSpPr>
        <p:grpSpPr>
          <a:xfrm>
            <a:off x="2689795" y="3678587"/>
            <a:ext cx="2660741" cy="215977"/>
            <a:chOff x="0" y="0"/>
            <a:chExt cx="2660740" cy="215975"/>
          </a:xfrm>
        </p:grpSpPr>
        <p:sp>
          <p:nvSpPr>
            <p:cNvPr id="27" name="Line">
              <a:extLst>
                <a:ext uri="{FF2B5EF4-FFF2-40B4-BE49-F238E27FC236}">
                  <a16:creationId xmlns:a16="http://schemas.microsoft.com/office/drawing/2014/main" id="{B287F593-9830-4A56-A019-D5BB0B40E933}"/>
                </a:ext>
              </a:extLst>
            </p:cNvPr>
            <p:cNvSpPr/>
            <p:nvPr/>
          </p:nvSpPr>
          <p:spPr>
            <a:xfrm>
              <a:off x="1643614" y="2363"/>
              <a:ext cx="1017127" cy="2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8" name="Line">
              <a:extLst>
                <a:ext uri="{FF2B5EF4-FFF2-40B4-BE49-F238E27FC236}">
                  <a16:creationId xmlns:a16="http://schemas.microsoft.com/office/drawing/2014/main" id="{FA13E1C5-AAAD-475B-A32E-E7DE9D521E2E}"/>
                </a:ext>
              </a:extLst>
            </p:cNvPr>
            <p:cNvSpPr/>
            <p:nvPr/>
          </p:nvSpPr>
          <p:spPr>
            <a:xfrm>
              <a:off x="0" y="0"/>
              <a:ext cx="2161684" cy="215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6" h="21349" extrusionOk="0">
                  <a:moveTo>
                    <a:pt x="21495" y="0"/>
                  </a:moveTo>
                  <a:cubicBezTo>
                    <a:pt x="21495" y="0"/>
                    <a:pt x="21600" y="8233"/>
                    <a:pt x="19376" y="11176"/>
                  </a:cubicBezTo>
                  <a:cubicBezTo>
                    <a:pt x="16408" y="15101"/>
                    <a:pt x="5577" y="21600"/>
                    <a:pt x="0" y="21341"/>
                  </a:cubicBezTo>
                </a:path>
              </a:pathLst>
            </a:custGeom>
            <a:noFill/>
            <a:ln w="25400" cap="flat">
              <a:solidFill>
                <a:srgbClr val="062B6B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2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2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sym typeface="Times"/>
              </a:endParaRPr>
            </a:p>
          </p:txBody>
        </p:sp>
      </p:grpSp>
      <p:grpSp>
        <p:nvGrpSpPr>
          <p:cNvPr id="29" name="Group">
            <a:extLst>
              <a:ext uri="{FF2B5EF4-FFF2-40B4-BE49-F238E27FC236}">
                <a16:creationId xmlns:a16="http://schemas.microsoft.com/office/drawing/2014/main" id="{6246EA20-F200-42FA-8598-9E4D3E29C503}"/>
              </a:ext>
            </a:extLst>
          </p:cNvPr>
          <p:cNvGrpSpPr/>
          <p:nvPr/>
        </p:nvGrpSpPr>
        <p:grpSpPr>
          <a:xfrm>
            <a:off x="2759877" y="3678588"/>
            <a:ext cx="3945723" cy="469900"/>
            <a:chOff x="0" y="0"/>
            <a:chExt cx="3945721" cy="469900"/>
          </a:xfrm>
        </p:grpSpPr>
        <p:sp>
          <p:nvSpPr>
            <p:cNvPr id="30" name="Line">
              <a:extLst>
                <a:ext uri="{FF2B5EF4-FFF2-40B4-BE49-F238E27FC236}">
                  <a16:creationId xmlns:a16="http://schemas.microsoft.com/office/drawing/2014/main" id="{FCA2D178-737E-4E28-963B-449261F222C3}"/>
                </a:ext>
              </a:extLst>
            </p:cNvPr>
            <p:cNvSpPr/>
            <p:nvPr/>
          </p:nvSpPr>
          <p:spPr>
            <a:xfrm>
              <a:off x="2874395" y="0"/>
              <a:ext cx="1071327" cy="1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1" name="Line">
              <a:extLst>
                <a:ext uri="{FF2B5EF4-FFF2-40B4-BE49-F238E27FC236}">
                  <a16:creationId xmlns:a16="http://schemas.microsoft.com/office/drawing/2014/main" id="{96570265-36D6-4F9C-BD59-A6ACE6D4A463}"/>
                </a:ext>
              </a:extLst>
            </p:cNvPr>
            <p:cNvSpPr/>
            <p:nvPr/>
          </p:nvSpPr>
          <p:spPr>
            <a:xfrm>
              <a:off x="0" y="10368"/>
              <a:ext cx="3440237" cy="4595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1600" y="0"/>
                    <a:pt x="21554" y="6814"/>
                    <a:pt x="19713" y="11029"/>
                  </a:cubicBezTo>
                  <a:cubicBezTo>
                    <a:pt x="17872" y="15243"/>
                    <a:pt x="3284" y="21600"/>
                    <a:pt x="0" y="21600"/>
                  </a:cubicBezTo>
                </a:path>
              </a:pathLst>
            </a:custGeom>
            <a:noFill/>
            <a:ln w="25400" cap="flat">
              <a:solidFill>
                <a:srgbClr val="062B6B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2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2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sym typeface="Times"/>
              </a:endParaRPr>
            </a:p>
          </p:txBody>
        </p:sp>
      </p:grpSp>
      <p:grpSp>
        <p:nvGrpSpPr>
          <p:cNvPr id="32" name="Group">
            <a:extLst>
              <a:ext uri="{FF2B5EF4-FFF2-40B4-BE49-F238E27FC236}">
                <a16:creationId xmlns:a16="http://schemas.microsoft.com/office/drawing/2014/main" id="{8D66BD93-0023-48F1-977A-F312EA6D5B01}"/>
              </a:ext>
            </a:extLst>
          </p:cNvPr>
          <p:cNvGrpSpPr/>
          <p:nvPr/>
        </p:nvGrpSpPr>
        <p:grpSpPr>
          <a:xfrm>
            <a:off x="2757892" y="3678588"/>
            <a:ext cx="5243108" cy="726579"/>
            <a:chOff x="0" y="0"/>
            <a:chExt cx="5243106" cy="726578"/>
          </a:xfrm>
        </p:grpSpPr>
        <p:sp>
          <p:nvSpPr>
            <p:cNvPr id="33" name="Line">
              <a:extLst>
                <a:ext uri="{FF2B5EF4-FFF2-40B4-BE49-F238E27FC236}">
                  <a16:creationId xmlns:a16="http://schemas.microsoft.com/office/drawing/2014/main" id="{E7B09B6B-BEBE-488F-AE23-5532E3FC267D}"/>
                </a:ext>
              </a:extLst>
            </p:cNvPr>
            <p:cNvSpPr/>
            <p:nvPr/>
          </p:nvSpPr>
          <p:spPr>
            <a:xfrm flipV="1">
              <a:off x="4127822" y="0"/>
              <a:ext cx="1115285" cy="18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" name="Line">
              <a:extLst>
                <a:ext uri="{FF2B5EF4-FFF2-40B4-BE49-F238E27FC236}">
                  <a16:creationId xmlns:a16="http://schemas.microsoft.com/office/drawing/2014/main" id="{60639047-B95B-4A8C-BC1F-D93F3A95C288}"/>
                </a:ext>
              </a:extLst>
            </p:cNvPr>
            <p:cNvSpPr/>
            <p:nvPr/>
          </p:nvSpPr>
          <p:spPr>
            <a:xfrm>
              <a:off x="0" y="12030"/>
              <a:ext cx="4699472" cy="7145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1600" y="0"/>
                    <a:pt x="21399" y="8499"/>
                    <a:pt x="20146" y="10947"/>
                  </a:cubicBezTo>
                  <a:cubicBezTo>
                    <a:pt x="16952" y="17185"/>
                    <a:pt x="6451" y="21315"/>
                    <a:pt x="0" y="21600"/>
                  </a:cubicBezTo>
                </a:path>
              </a:pathLst>
            </a:custGeom>
            <a:noFill/>
            <a:ln w="25400" cap="flat">
              <a:solidFill>
                <a:srgbClr val="062B6B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2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2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sym typeface="Times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F1A30AA8-2F5E-45A6-98D9-F40D096D6079}"/>
                  </a:ext>
                </a:extLst>
              </p:cNvPr>
              <p:cNvSpPr/>
              <p:nvPr/>
            </p:nvSpPr>
            <p:spPr>
              <a:xfrm>
                <a:off x="4105553" y="2211991"/>
                <a:ext cx="4304383" cy="3699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𝑭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(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𝑩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𝑪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)(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𝑩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</m:acc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)(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𝑪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)</m:t>
                      </m:r>
                    </m:oMath>
                  </m:oMathPara>
                </a14:m>
                <a:endParaRPr kumimoji="0" 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>
                    <a:solidFill>
                      <a:srgbClr val="D21C42"/>
                    </a:solidFill>
                  </a:uFill>
                  <a:latin typeface="Cambria Math" panose="02040503050406030204" pitchFamily="18" charset="0"/>
                  <a:ea typeface="ＭＳ Ｐゴシック" panose="020B0600070205080204" pitchFamily="34" charset="-128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F1A30AA8-2F5E-45A6-98D9-F40D096D607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5553" y="2211991"/>
                <a:ext cx="4304383" cy="369909"/>
              </a:xfrm>
              <a:prstGeom prst="rect">
                <a:avLst/>
              </a:prstGeom>
              <a:blipFill>
                <a:blip r:embed="rId2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47A8AA5A-B756-4AA7-A161-A4F56F8823DC}"/>
                  </a:ext>
                </a:extLst>
              </p:cNvPr>
              <p:cNvSpPr/>
              <p:nvPr/>
            </p:nvSpPr>
            <p:spPr>
              <a:xfrm>
                <a:off x="3733800" y="3369152"/>
                <a:ext cx="4508029" cy="3699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𝑭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d>
                        <m:dPr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d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𝑨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+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𝑩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+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</m:d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  </m:t>
                      </m:r>
                      <m:d>
                        <m:dPr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d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𝑨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+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𝑩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+</m:t>
                          </m:r>
                          <m:acc>
                            <m:accPr>
                              <m:chr m:val="̅"/>
                              <m:ctrlPr>
                                <a:rPr kumimoji="0" lang="en-US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</m:ctrlPr>
                            </m:accPr>
                            <m:e>
                              <m:r>
                                <a:rPr kumimoji="0" lang="en-US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  <m:t>𝑪</m:t>
                              </m:r>
                            </m:e>
                          </m:acc>
                        </m:e>
                      </m:d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(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𝑪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)</m:t>
                      </m:r>
                    </m:oMath>
                  </m:oMathPara>
                </a14:m>
                <a:endParaRPr kumimoji="0" 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>
                    <a:solidFill>
                      <a:srgbClr val="D21C42"/>
                    </a:solidFill>
                  </a:uFill>
                  <a:latin typeface="Cambria Math" panose="02040503050406030204" pitchFamily="18" charset="0"/>
                  <a:ea typeface="ＭＳ Ｐゴシック" panose="020B0600070205080204" pitchFamily="34" charset="-128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47A8AA5A-B756-4AA7-A161-A4F56F8823D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3800" y="3369152"/>
                <a:ext cx="4508029" cy="369909"/>
              </a:xfrm>
              <a:prstGeom prst="rect">
                <a:avLst/>
              </a:prstGeom>
              <a:blipFill>
                <a:blip r:embed="rId3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07B157F2-B0E9-42D4-A3DE-9BBD3FE6E9AF}"/>
                  </a:ext>
                </a:extLst>
              </p:cNvPr>
              <p:cNvSpPr/>
              <p:nvPr/>
            </p:nvSpPr>
            <p:spPr>
              <a:xfrm>
                <a:off x="914400" y="3434261"/>
                <a:ext cx="40588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𝐀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07B157F2-B0E9-42D4-A3DE-9BBD3FE6E9A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400" y="3434261"/>
                <a:ext cx="405880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99F79463-BFCF-4EAF-9DCD-C6BB1443357C}"/>
                  </a:ext>
                </a:extLst>
              </p:cNvPr>
              <p:cNvSpPr/>
              <p:nvPr/>
            </p:nvSpPr>
            <p:spPr>
              <a:xfrm>
                <a:off x="1371600" y="3434261"/>
                <a:ext cx="40267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𝐁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99F79463-BFCF-4EAF-9DCD-C6BB1443357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1600" y="3434261"/>
                <a:ext cx="402674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1CB5E20D-4D57-4866-A687-640CB43669CB}"/>
                  </a:ext>
                </a:extLst>
              </p:cNvPr>
              <p:cNvSpPr/>
              <p:nvPr/>
            </p:nvSpPr>
            <p:spPr>
              <a:xfrm>
                <a:off x="1828800" y="3434261"/>
                <a:ext cx="38504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𝐂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1CB5E20D-4D57-4866-A687-640CB43669C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8800" y="3434261"/>
                <a:ext cx="385041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BDFC45AD-E7EE-4F4C-AB04-A81D6E394882}"/>
                  </a:ext>
                </a:extLst>
              </p:cNvPr>
              <p:cNvSpPr/>
              <p:nvPr/>
            </p:nvSpPr>
            <p:spPr>
              <a:xfrm>
                <a:off x="2288371" y="3434261"/>
                <a:ext cx="37862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𝐅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BDFC45AD-E7EE-4F4C-AB04-A81D6E39488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8371" y="3434261"/>
                <a:ext cx="378629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Rectangle 39">
            <a:extLst>
              <a:ext uri="{FF2B5EF4-FFF2-40B4-BE49-F238E27FC236}">
                <a16:creationId xmlns:a16="http://schemas.microsoft.com/office/drawing/2014/main" id="{4CA35149-0144-404D-86D8-C32F256C4EA3}"/>
              </a:ext>
            </a:extLst>
          </p:cNvPr>
          <p:cNvSpPr/>
          <p:nvPr/>
        </p:nvSpPr>
        <p:spPr>
          <a:xfrm>
            <a:off x="662462" y="2673008"/>
            <a:ext cx="4572000" cy="5632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rPr>
              <a:t>Each sum term represents one of the “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rPr>
              <a:t>zeros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rPr>
              <a:t>” of the function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1C58CB52-6C96-4FB3-8141-623A12551306}"/>
              </a:ext>
            </a:extLst>
          </p:cNvPr>
          <p:cNvSpPr/>
          <p:nvPr/>
        </p:nvSpPr>
        <p:spPr>
          <a:xfrm>
            <a:off x="7655184" y="2658932"/>
            <a:ext cx="1245214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9686" marR="39686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6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rPr>
              <a:t>This input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BD56E98D-D5CA-4647-8A62-9AE7C946164B}"/>
              </a:ext>
            </a:extLst>
          </p:cNvPr>
          <p:cNvSpPr/>
          <p:nvPr/>
        </p:nvSpPr>
        <p:spPr>
          <a:xfrm>
            <a:off x="7014378" y="4198780"/>
            <a:ext cx="2102820" cy="3139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9686" marR="39686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6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rPr>
              <a:t>Activates this term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2725A84A-7F42-4B63-A098-4B5A68F3A9E0}"/>
                  </a:ext>
                </a:extLst>
              </p:cNvPr>
              <p:cNvSpPr/>
              <p:nvPr/>
            </p:nvSpPr>
            <p:spPr>
              <a:xfrm>
                <a:off x="4183070" y="5424680"/>
                <a:ext cx="2529860" cy="3699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𝑪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=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𝟎</m:t>
                      </m:r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</m:e>
                      </m:acc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𝟎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2725A84A-7F42-4B63-A098-4B5A68F3A9E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3070" y="5424680"/>
                <a:ext cx="2529860" cy="369909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0    0    1'">
            <a:extLst>
              <a:ext uri="{FF2B5EF4-FFF2-40B4-BE49-F238E27FC236}">
                <a16:creationId xmlns:a16="http://schemas.microsoft.com/office/drawing/2014/main" id="{81DAA4C6-9030-4E5E-A992-49E74233E7E5}"/>
              </a:ext>
            </a:extLst>
          </p:cNvPr>
          <p:cNvSpPr txBox="1"/>
          <p:nvPr/>
        </p:nvSpPr>
        <p:spPr>
          <a:xfrm>
            <a:off x="6932058" y="3194803"/>
            <a:ext cx="1111202" cy="286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0  </a:t>
            </a:r>
            <a:r>
              <a:rPr kumimoji="0" sz="1800" b="1" i="0" u="none" strike="noStrike" kern="1200" cap="none" spc="18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</a:t>
            </a:r>
            <a:r>
              <a:rPr kumimoji="0" lang="en-US" sz="1800" b="1" i="0" u="none" strike="noStrike" kern="1200" cap="none" spc="18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1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 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0</a:t>
            </a:r>
            <a:endParaRPr kumimoji="0" sz="1800" b="1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ahoma"/>
              <a:cs typeface="Arial"/>
              <a:sym typeface="Arial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4D62065-419A-4013-8E2E-71A3D8DFD44A}"/>
              </a:ext>
            </a:extLst>
          </p:cNvPr>
          <p:cNvSpPr/>
          <p:nvPr/>
        </p:nvSpPr>
        <p:spPr>
          <a:xfrm>
            <a:off x="1189037" y="1002268"/>
            <a:ext cx="6888163" cy="36933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We can have another from of representation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A053843C-D1FA-41AE-A436-D10FE3A36EE7}"/>
                  </a:ext>
                </a:extLst>
              </p:cNvPr>
              <p:cNvSpPr/>
              <p:nvPr/>
            </p:nvSpPr>
            <p:spPr>
              <a:xfrm>
                <a:off x="1177625" y="1468099"/>
                <a:ext cx="6888163" cy="369332"/>
              </a:xfrm>
              <a:prstGeom prst="rect">
                <a:avLst/>
              </a:prstGeom>
              <a:solidFill>
                <a:srgbClr val="92D050"/>
              </a:solidFill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rPr>
                  <a:t>DeMorgan of SOP of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kumimoji="0" lang="fa-IR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+mn-cs"/>
                          </a:rPr>
                        </m:ctrlPr>
                      </m:accPr>
                      <m:e>
                        <m:r>
                          <a:rPr kumimoji="0" lang="fa-IR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+mn-cs"/>
                          </a:rPr>
                          <m:t>𝑭</m:t>
                        </m:r>
                      </m:e>
                    </m:acc>
                  </m:oMath>
                </a14:m>
                <a:endParaRPr kumimoji="0" 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A053843C-D1FA-41AE-A436-D10FE3A36EE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7625" y="1468099"/>
                <a:ext cx="6888163" cy="369332"/>
              </a:xfrm>
              <a:prstGeom prst="rect">
                <a:avLst/>
              </a:prstGeom>
              <a:blipFill>
                <a:blip r:embed="rId9"/>
                <a:stretch>
                  <a:fillRect t="-8333" b="-2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5146500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11" grpId="0" animBg="1"/>
      <p:bldP spid="12" grpId="0" animBg="1"/>
      <p:bldP spid="23" grpId="0" animBg="1"/>
      <p:bldP spid="24" grpId="0" animBg="1"/>
      <p:bldP spid="3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3" grpId="0"/>
      <p:bldP spid="46" grpId="0" animBg="1"/>
      <p:bldP spid="47" grpId="0" animBg="1"/>
      <p:bldP spid="4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0" name="Table">
            <a:extLst>
              <a:ext uri="{FF2B5EF4-FFF2-40B4-BE49-F238E27FC236}">
                <a16:creationId xmlns:a16="http://schemas.microsoft.com/office/drawing/2014/main" id="{6C589A3D-DA3F-4757-8DE3-8EE6FF5663FA}"/>
              </a:ext>
            </a:extLst>
          </p:cNvPr>
          <p:cNvGraphicFramePr/>
          <p:nvPr/>
        </p:nvGraphicFramePr>
        <p:xfrm>
          <a:off x="585117" y="1183852"/>
          <a:ext cx="1828800" cy="2468880"/>
        </p:xfrm>
        <a:graphic>
          <a:graphicData uri="http://schemas.openxmlformats.org/drawingml/2006/table">
            <a:tbl>
              <a:tblPr/>
              <a:tblGrid>
                <a:gridCol w="457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endParaRPr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endParaRPr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endParaRPr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endParaRPr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0EFD1A8B-11B1-4001-A39E-B55EC4E41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Consider A=0, B=1, C=0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4B57A79-795E-4A71-977D-F1E91124B5B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279EF5C-C746-4084-8A0D-12DD977AB7F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5" name="Only one of the products will be 0, anything ANDed with 0 is 0…">
            <a:extLst>
              <a:ext uri="{FF2B5EF4-FFF2-40B4-BE49-F238E27FC236}">
                <a16:creationId xmlns:a16="http://schemas.microsoft.com/office/drawing/2014/main" id="{57C709D7-A43A-4F3C-836C-3C9FCBA36342}"/>
              </a:ext>
            </a:extLst>
          </p:cNvPr>
          <p:cNvSpPr txBox="1"/>
          <p:nvPr/>
        </p:nvSpPr>
        <p:spPr>
          <a:xfrm>
            <a:off x="1130300" y="5562600"/>
            <a:ext cx="6875661" cy="7656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Only one of the products will be 0, anything ANDed with 0 is 0</a:t>
            </a: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1800" b="1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Arial"/>
              <a:cs typeface="Arial"/>
              <a:sym typeface="Arial"/>
            </a:endParaRP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Therefore, the output is F = 0</a:t>
            </a:r>
          </a:p>
        </p:txBody>
      </p:sp>
      <p:sp>
        <p:nvSpPr>
          <p:cNvPr id="6" name="Rectangle">
            <a:extLst>
              <a:ext uri="{FF2B5EF4-FFF2-40B4-BE49-F238E27FC236}">
                <a16:creationId xmlns:a16="http://schemas.microsoft.com/office/drawing/2014/main" id="{A981AFB2-2B8B-41D6-BC58-F0C274F01E7B}"/>
              </a:ext>
            </a:extLst>
          </p:cNvPr>
          <p:cNvSpPr/>
          <p:nvPr/>
        </p:nvSpPr>
        <p:spPr>
          <a:xfrm>
            <a:off x="5359400" y="3340100"/>
            <a:ext cx="3098800" cy="3429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2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7" name="Rectangle">
            <a:extLst>
              <a:ext uri="{FF2B5EF4-FFF2-40B4-BE49-F238E27FC236}">
                <a16:creationId xmlns:a16="http://schemas.microsoft.com/office/drawing/2014/main" id="{31066297-2771-4F6B-86CD-1E64680ECE00}"/>
              </a:ext>
            </a:extLst>
          </p:cNvPr>
          <p:cNvSpPr/>
          <p:nvPr/>
        </p:nvSpPr>
        <p:spPr>
          <a:xfrm>
            <a:off x="6324600" y="4875768"/>
            <a:ext cx="977900" cy="31657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2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8" name="Rectangle">
            <a:extLst>
              <a:ext uri="{FF2B5EF4-FFF2-40B4-BE49-F238E27FC236}">
                <a16:creationId xmlns:a16="http://schemas.microsoft.com/office/drawing/2014/main" id="{F0841FCF-1C3C-49ED-8ADF-5062D64A37C3}"/>
              </a:ext>
            </a:extLst>
          </p:cNvPr>
          <p:cNvSpPr/>
          <p:nvPr/>
        </p:nvSpPr>
        <p:spPr>
          <a:xfrm>
            <a:off x="5003800" y="1816100"/>
            <a:ext cx="3733800" cy="4191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2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13" name="1">
            <a:extLst>
              <a:ext uri="{FF2B5EF4-FFF2-40B4-BE49-F238E27FC236}">
                <a16:creationId xmlns:a16="http://schemas.microsoft.com/office/drawing/2014/main" id="{BF29A758-621D-4BFD-B869-0E5E82B4C473}"/>
              </a:ext>
            </a:extLst>
          </p:cNvPr>
          <p:cNvSpPr txBox="1"/>
          <p:nvPr/>
        </p:nvSpPr>
        <p:spPr>
          <a:xfrm>
            <a:off x="5410200" y="3331139"/>
            <a:ext cx="281124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defTabSz="914400"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1</a:t>
            </a:r>
          </a:p>
        </p:txBody>
      </p:sp>
      <p:sp>
        <p:nvSpPr>
          <p:cNvPr id="14" name="1">
            <a:extLst>
              <a:ext uri="{FF2B5EF4-FFF2-40B4-BE49-F238E27FC236}">
                <a16:creationId xmlns:a16="http://schemas.microsoft.com/office/drawing/2014/main" id="{0BE7B6A2-07D9-489F-AB4C-8158991ACDCF}"/>
              </a:ext>
            </a:extLst>
          </p:cNvPr>
          <p:cNvSpPr txBox="1"/>
          <p:nvPr/>
        </p:nvSpPr>
        <p:spPr>
          <a:xfrm>
            <a:off x="6629400" y="3356123"/>
            <a:ext cx="266998" cy="323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defTabSz="914400">
              <a:defRPr sz="16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16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1</a:t>
            </a:r>
          </a:p>
        </p:txBody>
      </p:sp>
      <p:sp>
        <p:nvSpPr>
          <p:cNvPr id="15" name="0">
            <a:extLst>
              <a:ext uri="{FF2B5EF4-FFF2-40B4-BE49-F238E27FC236}">
                <a16:creationId xmlns:a16="http://schemas.microsoft.com/office/drawing/2014/main" id="{1AD8C727-0908-4BA5-A22E-DB278C484B63}"/>
              </a:ext>
            </a:extLst>
          </p:cNvPr>
          <p:cNvSpPr txBox="1"/>
          <p:nvPr/>
        </p:nvSpPr>
        <p:spPr>
          <a:xfrm>
            <a:off x="7886700" y="3356123"/>
            <a:ext cx="266998" cy="323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defTabSz="914400">
              <a:defRPr sz="16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16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0</a:t>
            </a:r>
          </a:p>
        </p:txBody>
      </p:sp>
      <p:grpSp>
        <p:nvGrpSpPr>
          <p:cNvPr id="16" name="Group">
            <a:extLst>
              <a:ext uri="{FF2B5EF4-FFF2-40B4-BE49-F238E27FC236}">
                <a16:creationId xmlns:a16="http://schemas.microsoft.com/office/drawing/2014/main" id="{6AA9FDB8-E6E5-4836-B130-B96836A02767}"/>
              </a:ext>
            </a:extLst>
          </p:cNvPr>
          <p:cNvGrpSpPr/>
          <p:nvPr/>
        </p:nvGrpSpPr>
        <p:grpSpPr>
          <a:xfrm>
            <a:off x="5105400" y="1457241"/>
            <a:ext cx="3429001" cy="349418"/>
            <a:chOff x="0" y="0"/>
            <a:chExt cx="3429000" cy="349417"/>
          </a:xfrm>
        </p:grpSpPr>
        <p:sp>
          <p:nvSpPr>
            <p:cNvPr id="17" name="Line">
              <a:extLst>
                <a:ext uri="{FF2B5EF4-FFF2-40B4-BE49-F238E27FC236}">
                  <a16:creationId xmlns:a16="http://schemas.microsoft.com/office/drawing/2014/main" id="{2C04B255-B3C0-472A-97A2-5036B0ACF119}"/>
                </a:ext>
              </a:extLst>
            </p:cNvPr>
            <p:cNvSpPr/>
            <p:nvPr/>
          </p:nvSpPr>
          <p:spPr>
            <a:xfrm flipV="1">
              <a:off x="-1" y="0"/>
              <a:ext cx="2" cy="346159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  <a:headEnd type="stealth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8" name="Line">
              <a:extLst>
                <a:ext uri="{FF2B5EF4-FFF2-40B4-BE49-F238E27FC236}">
                  <a16:creationId xmlns:a16="http://schemas.microsoft.com/office/drawing/2014/main" id="{B7287BBA-4376-4A19-8143-D2E84C68A9EF}"/>
                </a:ext>
              </a:extLst>
            </p:cNvPr>
            <p:cNvSpPr/>
            <p:nvPr/>
          </p:nvSpPr>
          <p:spPr>
            <a:xfrm flipV="1">
              <a:off x="431800" y="3258"/>
              <a:ext cx="0" cy="34616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  <a:headEnd type="stealth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19" name="Line">
              <a:extLst>
                <a:ext uri="{FF2B5EF4-FFF2-40B4-BE49-F238E27FC236}">
                  <a16:creationId xmlns:a16="http://schemas.microsoft.com/office/drawing/2014/main" id="{F70BCB00-3178-46C8-B1EE-AB3E26409E20}"/>
                </a:ext>
              </a:extLst>
            </p:cNvPr>
            <p:cNvSpPr/>
            <p:nvPr/>
          </p:nvSpPr>
          <p:spPr>
            <a:xfrm flipV="1">
              <a:off x="863600" y="3258"/>
              <a:ext cx="0" cy="34616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  <a:headEnd type="stealth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0" name="Line">
              <a:extLst>
                <a:ext uri="{FF2B5EF4-FFF2-40B4-BE49-F238E27FC236}">
                  <a16:creationId xmlns:a16="http://schemas.microsoft.com/office/drawing/2014/main" id="{F3F93D18-2F78-4C43-AECE-0A1C49946447}"/>
                </a:ext>
              </a:extLst>
            </p:cNvPr>
            <p:cNvSpPr/>
            <p:nvPr/>
          </p:nvSpPr>
          <p:spPr>
            <a:xfrm flipV="1">
              <a:off x="1244600" y="3258"/>
              <a:ext cx="0" cy="34616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  <a:headEnd type="stealth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1" name="Line">
              <a:extLst>
                <a:ext uri="{FF2B5EF4-FFF2-40B4-BE49-F238E27FC236}">
                  <a16:creationId xmlns:a16="http://schemas.microsoft.com/office/drawing/2014/main" id="{1B40DB1C-5E07-4B53-B8A9-D18E040397EC}"/>
                </a:ext>
              </a:extLst>
            </p:cNvPr>
            <p:cNvSpPr/>
            <p:nvPr/>
          </p:nvSpPr>
          <p:spPr>
            <a:xfrm flipV="1">
              <a:off x="1689100" y="3258"/>
              <a:ext cx="0" cy="34616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  <a:headEnd type="stealth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2" name="Line">
              <a:extLst>
                <a:ext uri="{FF2B5EF4-FFF2-40B4-BE49-F238E27FC236}">
                  <a16:creationId xmlns:a16="http://schemas.microsoft.com/office/drawing/2014/main" id="{4E7782B8-B19C-43DA-98BE-F6D322370007}"/>
                </a:ext>
              </a:extLst>
            </p:cNvPr>
            <p:cNvSpPr/>
            <p:nvPr/>
          </p:nvSpPr>
          <p:spPr>
            <a:xfrm flipV="1">
              <a:off x="2057400" y="3258"/>
              <a:ext cx="1" cy="34616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  <a:headEnd type="stealth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3" name="Line">
              <a:extLst>
                <a:ext uri="{FF2B5EF4-FFF2-40B4-BE49-F238E27FC236}">
                  <a16:creationId xmlns:a16="http://schemas.microsoft.com/office/drawing/2014/main" id="{FB0F2B7B-9660-4A5F-B365-1D2C940CD7D5}"/>
                </a:ext>
              </a:extLst>
            </p:cNvPr>
            <p:cNvSpPr/>
            <p:nvPr/>
          </p:nvSpPr>
          <p:spPr>
            <a:xfrm flipV="1">
              <a:off x="2514600" y="3258"/>
              <a:ext cx="1" cy="34616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  <a:headEnd type="stealth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4" name="Line">
              <a:extLst>
                <a:ext uri="{FF2B5EF4-FFF2-40B4-BE49-F238E27FC236}">
                  <a16:creationId xmlns:a16="http://schemas.microsoft.com/office/drawing/2014/main" id="{0C5CC9B1-4CC3-459C-A7A8-9E1BDB4D0F95}"/>
                </a:ext>
              </a:extLst>
            </p:cNvPr>
            <p:cNvSpPr/>
            <p:nvPr/>
          </p:nvSpPr>
          <p:spPr>
            <a:xfrm flipV="1">
              <a:off x="2959100" y="3258"/>
              <a:ext cx="1" cy="34616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  <a:headEnd type="stealth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5" name="Line">
              <a:extLst>
                <a:ext uri="{FF2B5EF4-FFF2-40B4-BE49-F238E27FC236}">
                  <a16:creationId xmlns:a16="http://schemas.microsoft.com/office/drawing/2014/main" id="{5742E7C4-D32C-4EA0-BDCF-3C11FECF0712}"/>
                </a:ext>
              </a:extLst>
            </p:cNvPr>
            <p:cNvSpPr/>
            <p:nvPr/>
          </p:nvSpPr>
          <p:spPr>
            <a:xfrm flipV="1">
              <a:off x="3429000" y="3258"/>
              <a:ext cx="1" cy="34616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  <a:headEnd type="stealth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pic>
        <p:nvPicPr>
          <p:cNvPr id="26" name="droppedImage.pdf" descr="droppedImage.pdf">
            <a:extLst>
              <a:ext uri="{FF2B5EF4-FFF2-40B4-BE49-F238E27FC236}">
                <a16:creationId xmlns:a16="http://schemas.microsoft.com/office/drawing/2014/main" id="{8BBD6E59-D84B-4BCE-86E6-B978B124E4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451600" y="4025900"/>
            <a:ext cx="622300" cy="508000"/>
          </a:xfrm>
          <a:prstGeom prst="rect">
            <a:avLst/>
          </a:prstGeom>
          <a:ln w="25400"/>
        </p:spPr>
      </p:pic>
      <p:pic>
        <p:nvPicPr>
          <p:cNvPr id="27" name="droppedImage.pdf" descr="droppedImage.pdf">
            <a:extLst>
              <a:ext uri="{FF2B5EF4-FFF2-40B4-BE49-F238E27FC236}">
                <a16:creationId xmlns:a16="http://schemas.microsoft.com/office/drawing/2014/main" id="{E5705BD9-36F9-4226-97CB-BEFB625394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5232400" y="2667000"/>
            <a:ext cx="622300" cy="508000"/>
          </a:xfrm>
          <a:prstGeom prst="rect">
            <a:avLst/>
          </a:prstGeom>
          <a:ln w="25400"/>
        </p:spPr>
      </p:pic>
      <p:pic>
        <p:nvPicPr>
          <p:cNvPr id="28" name="droppedImage.pdf" descr="droppedImage.pdf">
            <a:extLst>
              <a:ext uri="{FF2B5EF4-FFF2-40B4-BE49-F238E27FC236}">
                <a16:creationId xmlns:a16="http://schemas.microsoft.com/office/drawing/2014/main" id="{30A15003-BAD0-4478-A3E2-2C83171B16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457950" y="2660650"/>
            <a:ext cx="622300" cy="508000"/>
          </a:xfrm>
          <a:prstGeom prst="rect">
            <a:avLst/>
          </a:prstGeom>
          <a:ln w="25400"/>
        </p:spPr>
      </p:pic>
      <p:pic>
        <p:nvPicPr>
          <p:cNvPr id="29" name="droppedImage.pdf" descr="droppedImage.pdf">
            <a:extLst>
              <a:ext uri="{FF2B5EF4-FFF2-40B4-BE49-F238E27FC236}">
                <a16:creationId xmlns:a16="http://schemas.microsoft.com/office/drawing/2014/main" id="{FB13C51D-7B39-4A7A-B1DB-E9EA95BACD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715250" y="2660650"/>
            <a:ext cx="622300" cy="508000"/>
          </a:xfrm>
          <a:prstGeom prst="rect">
            <a:avLst/>
          </a:prstGeom>
          <a:ln w="25400"/>
        </p:spPr>
      </p:pic>
      <p:sp>
        <p:nvSpPr>
          <p:cNvPr id="30" name="Line">
            <a:extLst>
              <a:ext uri="{FF2B5EF4-FFF2-40B4-BE49-F238E27FC236}">
                <a16:creationId xmlns:a16="http://schemas.microsoft.com/office/drawing/2014/main" id="{53BC9D9C-7BEF-47AB-B264-30E0AB7B87F1}"/>
              </a:ext>
            </a:extLst>
          </p:cNvPr>
          <p:cNvSpPr/>
          <p:nvPr/>
        </p:nvSpPr>
        <p:spPr>
          <a:xfrm flipH="1" flipV="1">
            <a:off x="5118100" y="2209800"/>
            <a:ext cx="292100" cy="355600"/>
          </a:xfrm>
          <a:prstGeom prst="line">
            <a:avLst/>
          </a:prstGeom>
          <a:ln w="25400">
            <a:solidFill>
              <a:srgbClr val="062B6B"/>
            </a:solidFill>
            <a:headEnd type="stealth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1" name="Line">
            <a:extLst>
              <a:ext uri="{FF2B5EF4-FFF2-40B4-BE49-F238E27FC236}">
                <a16:creationId xmlns:a16="http://schemas.microsoft.com/office/drawing/2014/main" id="{E9686D0E-CA4D-44EE-83DE-4CF16F5AF04E}"/>
              </a:ext>
            </a:extLst>
          </p:cNvPr>
          <p:cNvSpPr/>
          <p:nvPr/>
        </p:nvSpPr>
        <p:spPr>
          <a:xfrm flipV="1">
            <a:off x="5549900" y="2213059"/>
            <a:ext cx="1" cy="346159"/>
          </a:xfrm>
          <a:prstGeom prst="line">
            <a:avLst/>
          </a:prstGeom>
          <a:ln w="25400">
            <a:solidFill>
              <a:srgbClr val="062B6B"/>
            </a:solidFill>
            <a:headEnd type="stealth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2" name="Line">
            <a:extLst>
              <a:ext uri="{FF2B5EF4-FFF2-40B4-BE49-F238E27FC236}">
                <a16:creationId xmlns:a16="http://schemas.microsoft.com/office/drawing/2014/main" id="{ECAEFFA5-7077-48F3-87E1-2F1F4FF4C794}"/>
              </a:ext>
            </a:extLst>
          </p:cNvPr>
          <p:cNvSpPr/>
          <p:nvPr/>
        </p:nvSpPr>
        <p:spPr>
          <a:xfrm flipV="1">
            <a:off x="5689600" y="2213058"/>
            <a:ext cx="292100" cy="352342"/>
          </a:xfrm>
          <a:prstGeom prst="line">
            <a:avLst/>
          </a:prstGeom>
          <a:ln w="25400">
            <a:solidFill>
              <a:srgbClr val="062B6B"/>
            </a:solidFill>
            <a:headEnd type="stealth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3" name="Line">
            <a:extLst>
              <a:ext uri="{FF2B5EF4-FFF2-40B4-BE49-F238E27FC236}">
                <a16:creationId xmlns:a16="http://schemas.microsoft.com/office/drawing/2014/main" id="{E8E9E4B4-1778-4CAB-B800-DFF5F59A6F0F}"/>
              </a:ext>
            </a:extLst>
          </p:cNvPr>
          <p:cNvSpPr/>
          <p:nvPr/>
        </p:nvSpPr>
        <p:spPr>
          <a:xfrm flipH="1" flipV="1">
            <a:off x="6362700" y="2213058"/>
            <a:ext cx="254000" cy="352342"/>
          </a:xfrm>
          <a:prstGeom prst="line">
            <a:avLst/>
          </a:prstGeom>
          <a:ln w="25400">
            <a:solidFill>
              <a:srgbClr val="062B6B"/>
            </a:solidFill>
            <a:headEnd type="stealth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" name="Line">
            <a:extLst>
              <a:ext uri="{FF2B5EF4-FFF2-40B4-BE49-F238E27FC236}">
                <a16:creationId xmlns:a16="http://schemas.microsoft.com/office/drawing/2014/main" id="{1A9D5758-2765-4EAB-8C40-9162614B58EF}"/>
              </a:ext>
            </a:extLst>
          </p:cNvPr>
          <p:cNvSpPr/>
          <p:nvPr/>
        </p:nvSpPr>
        <p:spPr>
          <a:xfrm flipV="1">
            <a:off x="6807200" y="2213059"/>
            <a:ext cx="1" cy="346159"/>
          </a:xfrm>
          <a:prstGeom prst="line">
            <a:avLst/>
          </a:prstGeom>
          <a:ln w="25400">
            <a:solidFill>
              <a:srgbClr val="062B6B"/>
            </a:solidFill>
            <a:headEnd type="stealth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5" name="Line">
            <a:extLst>
              <a:ext uri="{FF2B5EF4-FFF2-40B4-BE49-F238E27FC236}">
                <a16:creationId xmlns:a16="http://schemas.microsoft.com/office/drawing/2014/main" id="{BEF305BE-F8BC-43F9-B398-2D500E3BEA5B}"/>
              </a:ext>
            </a:extLst>
          </p:cNvPr>
          <p:cNvSpPr/>
          <p:nvPr/>
        </p:nvSpPr>
        <p:spPr>
          <a:xfrm flipV="1">
            <a:off x="6908800" y="2213058"/>
            <a:ext cx="266700" cy="352343"/>
          </a:xfrm>
          <a:prstGeom prst="line">
            <a:avLst/>
          </a:prstGeom>
          <a:ln w="25400">
            <a:solidFill>
              <a:srgbClr val="062B6B"/>
            </a:solidFill>
            <a:headEnd type="stealth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6" name="Line">
            <a:extLst>
              <a:ext uri="{FF2B5EF4-FFF2-40B4-BE49-F238E27FC236}">
                <a16:creationId xmlns:a16="http://schemas.microsoft.com/office/drawing/2014/main" id="{1F0C1C40-CD1C-42FA-A459-09E6F7F6B677}"/>
              </a:ext>
            </a:extLst>
          </p:cNvPr>
          <p:cNvSpPr/>
          <p:nvPr/>
        </p:nvSpPr>
        <p:spPr>
          <a:xfrm flipH="1" flipV="1">
            <a:off x="7632700" y="2213058"/>
            <a:ext cx="254000" cy="352343"/>
          </a:xfrm>
          <a:prstGeom prst="line">
            <a:avLst/>
          </a:prstGeom>
          <a:ln w="25400">
            <a:solidFill>
              <a:srgbClr val="062B6B"/>
            </a:solidFill>
            <a:headEnd type="stealth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" name="Line">
            <a:extLst>
              <a:ext uri="{FF2B5EF4-FFF2-40B4-BE49-F238E27FC236}">
                <a16:creationId xmlns:a16="http://schemas.microsoft.com/office/drawing/2014/main" id="{9BEA0F0D-E4EE-4D89-9F2C-0181F2143EC9}"/>
              </a:ext>
            </a:extLst>
          </p:cNvPr>
          <p:cNvSpPr/>
          <p:nvPr/>
        </p:nvSpPr>
        <p:spPr>
          <a:xfrm flipV="1">
            <a:off x="8077200" y="2213059"/>
            <a:ext cx="1" cy="346159"/>
          </a:xfrm>
          <a:prstGeom prst="line">
            <a:avLst/>
          </a:prstGeom>
          <a:ln w="25400">
            <a:solidFill>
              <a:srgbClr val="062B6B"/>
            </a:solidFill>
            <a:headEnd type="stealth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" name="Line">
            <a:extLst>
              <a:ext uri="{FF2B5EF4-FFF2-40B4-BE49-F238E27FC236}">
                <a16:creationId xmlns:a16="http://schemas.microsoft.com/office/drawing/2014/main" id="{57EEE0FA-C54E-49FF-B43B-C2B1501B5965}"/>
              </a:ext>
            </a:extLst>
          </p:cNvPr>
          <p:cNvSpPr/>
          <p:nvPr/>
        </p:nvSpPr>
        <p:spPr>
          <a:xfrm flipV="1">
            <a:off x="8166100" y="2213058"/>
            <a:ext cx="381000" cy="352343"/>
          </a:xfrm>
          <a:prstGeom prst="line">
            <a:avLst/>
          </a:prstGeom>
          <a:ln w="25400">
            <a:solidFill>
              <a:srgbClr val="062B6B"/>
            </a:solidFill>
            <a:headEnd type="stealth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9" name="Line">
            <a:extLst>
              <a:ext uri="{FF2B5EF4-FFF2-40B4-BE49-F238E27FC236}">
                <a16:creationId xmlns:a16="http://schemas.microsoft.com/office/drawing/2014/main" id="{821A9FCC-E518-4D05-B08B-D80231213CE1}"/>
              </a:ext>
            </a:extLst>
          </p:cNvPr>
          <p:cNvSpPr/>
          <p:nvPr/>
        </p:nvSpPr>
        <p:spPr>
          <a:xfrm flipH="1" flipV="1">
            <a:off x="5664200" y="3581400"/>
            <a:ext cx="825500" cy="317030"/>
          </a:xfrm>
          <a:prstGeom prst="line">
            <a:avLst/>
          </a:prstGeom>
          <a:ln w="25400">
            <a:solidFill>
              <a:srgbClr val="062B6B"/>
            </a:solidFill>
            <a:headEnd type="stealth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0" name="Line">
            <a:extLst>
              <a:ext uri="{FF2B5EF4-FFF2-40B4-BE49-F238E27FC236}">
                <a16:creationId xmlns:a16="http://schemas.microsoft.com/office/drawing/2014/main" id="{F79C6E19-25B4-4ECC-9831-053D7952D8B7}"/>
              </a:ext>
            </a:extLst>
          </p:cNvPr>
          <p:cNvSpPr/>
          <p:nvPr/>
        </p:nvSpPr>
        <p:spPr>
          <a:xfrm flipV="1">
            <a:off x="7086600" y="3568700"/>
            <a:ext cx="825500" cy="317030"/>
          </a:xfrm>
          <a:prstGeom prst="line">
            <a:avLst/>
          </a:prstGeom>
          <a:ln w="25400">
            <a:solidFill>
              <a:srgbClr val="062B6B"/>
            </a:solidFill>
            <a:headEnd type="stealth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1" name="Line">
            <a:extLst>
              <a:ext uri="{FF2B5EF4-FFF2-40B4-BE49-F238E27FC236}">
                <a16:creationId xmlns:a16="http://schemas.microsoft.com/office/drawing/2014/main" id="{C93990A8-870F-4221-917C-D55560962ED6}"/>
              </a:ext>
            </a:extLst>
          </p:cNvPr>
          <p:cNvSpPr/>
          <p:nvPr/>
        </p:nvSpPr>
        <p:spPr>
          <a:xfrm flipV="1">
            <a:off x="6781799" y="3694438"/>
            <a:ext cx="1" cy="207721"/>
          </a:xfrm>
          <a:prstGeom prst="line">
            <a:avLst/>
          </a:prstGeom>
          <a:ln w="25400">
            <a:solidFill>
              <a:srgbClr val="062B6B"/>
            </a:solidFill>
            <a:headEnd type="stealth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2" name="Line">
            <a:extLst>
              <a:ext uri="{FF2B5EF4-FFF2-40B4-BE49-F238E27FC236}">
                <a16:creationId xmlns:a16="http://schemas.microsoft.com/office/drawing/2014/main" id="{ED730BA0-B56C-42BC-A877-C156B1993146}"/>
              </a:ext>
            </a:extLst>
          </p:cNvPr>
          <p:cNvSpPr/>
          <p:nvPr/>
        </p:nvSpPr>
        <p:spPr>
          <a:xfrm flipV="1">
            <a:off x="6769099" y="4648200"/>
            <a:ext cx="1" cy="207721"/>
          </a:xfrm>
          <a:prstGeom prst="line">
            <a:avLst/>
          </a:prstGeom>
          <a:ln w="25400">
            <a:solidFill>
              <a:srgbClr val="062B6B"/>
            </a:solidFill>
            <a:headEnd type="stealth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2A737C7C-4342-4AA8-9CD3-FB4B01547728}"/>
                  </a:ext>
                </a:extLst>
              </p:cNvPr>
              <p:cNvSpPr/>
              <p:nvPr/>
            </p:nvSpPr>
            <p:spPr>
              <a:xfrm>
                <a:off x="4458617" y="1154091"/>
                <a:ext cx="4304383" cy="3699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𝑭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(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𝑩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𝑪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)(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𝑩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</m:acc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)(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𝑪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)</m:t>
                      </m:r>
                    </m:oMath>
                  </m:oMathPara>
                </a14:m>
                <a:endParaRPr kumimoji="0" 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>
                    <a:solidFill>
                      <a:srgbClr val="D21C42"/>
                    </a:solidFill>
                  </a:uFill>
                  <a:latin typeface="Cambria Math" panose="02040503050406030204" pitchFamily="18" charset="0"/>
                  <a:ea typeface="ＭＳ Ｐゴシック" panose="020B0600070205080204" pitchFamily="34" charset="-128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2A737C7C-4342-4AA8-9CD3-FB4B0154772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8617" y="1154091"/>
                <a:ext cx="4304383" cy="369909"/>
              </a:xfrm>
              <a:prstGeom prst="rect">
                <a:avLst/>
              </a:prstGeom>
              <a:blipFill>
                <a:blip r:embed="rId4"/>
                <a:stretch>
                  <a:fillRect b="-163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Rectangle">
            <a:extLst>
              <a:ext uri="{FF2B5EF4-FFF2-40B4-BE49-F238E27FC236}">
                <a16:creationId xmlns:a16="http://schemas.microsoft.com/office/drawing/2014/main" id="{6B2E93B1-EC3F-44ED-B5F9-5F1FA91B8185}"/>
              </a:ext>
            </a:extLst>
          </p:cNvPr>
          <p:cNvSpPr/>
          <p:nvPr/>
        </p:nvSpPr>
        <p:spPr>
          <a:xfrm>
            <a:off x="2846491" y="1223736"/>
            <a:ext cx="1067708" cy="328935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>
                <a:lumMod val="85000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2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ahoma"/>
              <a:sym typeface="Time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F52BEE38-F2C0-46A7-9D9E-4BF716936E86}"/>
                  </a:ext>
                </a:extLst>
              </p:cNvPr>
              <p:cNvSpPr/>
              <p:nvPr/>
            </p:nvSpPr>
            <p:spPr>
              <a:xfrm>
                <a:off x="585117" y="1138132"/>
                <a:ext cx="40588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𝐀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F52BEE38-F2C0-46A7-9D9E-4BF716936E8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117" y="1138132"/>
                <a:ext cx="405880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041F84B5-1FAD-4C1E-A435-7C6199735E1C}"/>
                  </a:ext>
                </a:extLst>
              </p:cNvPr>
              <p:cNvSpPr/>
              <p:nvPr/>
            </p:nvSpPr>
            <p:spPr>
              <a:xfrm>
                <a:off x="1042317" y="1138132"/>
                <a:ext cx="40267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𝐁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041F84B5-1FAD-4C1E-A435-7C6199735E1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2317" y="1138132"/>
                <a:ext cx="402674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17B9D2D0-E227-4A36-B0D3-D854DDD99695}"/>
                  </a:ext>
                </a:extLst>
              </p:cNvPr>
              <p:cNvSpPr/>
              <p:nvPr/>
            </p:nvSpPr>
            <p:spPr>
              <a:xfrm>
                <a:off x="1499517" y="1138132"/>
                <a:ext cx="38504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𝐂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17B9D2D0-E227-4A36-B0D3-D854DDD9969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9517" y="1138132"/>
                <a:ext cx="385041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BFEE00C1-EF21-4F13-A248-1C2B35F8AA1F}"/>
                  </a:ext>
                </a:extLst>
              </p:cNvPr>
              <p:cNvSpPr/>
              <p:nvPr/>
            </p:nvSpPr>
            <p:spPr>
              <a:xfrm>
                <a:off x="1959088" y="1138132"/>
                <a:ext cx="37862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𝐅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BFEE00C1-EF21-4F13-A248-1C2B35F8AA1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9088" y="1138132"/>
                <a:ext cx="378629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E3DEED13-1075-4925-BA61-4E77979C32FE}"/>
                  </a:ext>
                </a:extLst>
              </p:cNvPr>
              <p:cNvSpPr/>
              <p:nvPr/>
            </p:nvSpPr>
            <p:spPr>
              <a:xfrm>
                <a:off x="6383648" y="4844645"/>
                <a:ext cx="821703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𝑭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𝟎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E3DEED13-1075-4925-BA61-4E77979C32F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3648" y="4844645"/>
                <a:ext cx="821703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F1D83658-3E16-4094-8071-41F7C752B5D1}"/>
                  </a:ext>
                </a:extLst>
              </p:cNvPr>
              <p:cNvSpPr/>
              <p:nvPr/>
            </p:nvSpPr>
            <p:spPr>
              <a:xfrm>
                <a:off x="7485086" y="1796306"/>
                <a:ext cx="1277914" cy="3699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𝟎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   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</m:e>
                      </m:acc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   </m:t>
                      </m:r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𝟎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F1D83658-3E16-4094-8071-41F7C752B5D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85086" y="1796306"/>
                <a:ext cx="1277914" cy="36990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D0586E1F-D212-4622-B190-62E937FA289D}"/>
                  </a:ext>
                </a:extLst>
              </p:cNvPr>
              <p:cNvSpPr/>
              <p:nvPr/>
            </p:nvSpPr>
            <p:spPr>
              <a:xfrm>
                <a:off x="6167986" y="1796306"/>
                <a:ext cx="1226618" cy="3699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𝟎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   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𝟏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  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𝟎</m:t>
                          </m:r>
                        </m:e>
                      </m:acc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D0586E1F-D212-4622-B190-62E937FA28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7986" y="1796306"/>
                <a:ext cx="1226618" cy="369909"/>
              </a:xfrm>
              <a:prstGeom prst="rect">
                <a:avLst/>
              </a:prstGeom>
              <a:blipFill>
                <a:blip r:embed="rId11"/>
                <a:stretch>
                  <a:fillRect r="-243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80E1018E-921C-4109-8EC5-3AD6A03302D8}"/>
                  </a:ext>
                </a:extLst>
              </p:cNvPr>
              <p:cNvSpPr/>
              <p:nvPr/>
            </p:nvSpPr>
            <p:spPr>
              <a:xfrm>
                <a:off x="4914900" y="1796594"/>
                <a:ext cx="127791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𝟎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   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𝟏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   </m:t>
                      </m:r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𝟎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80E1018E-921C-4109-8EC5-3AD6A03302D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4900" y="1796594"/>
                <a:ext cx="1277914" cy="36933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>
            <a:extLst>
              <a:ext uri="{FF2B5EF4-FFF2-40B4-BE49-F238E27FC236}">
                <a16:creationId xmlns:a16="http://schemas.microsoft.com/office/drawing/2014/main" id="{79E40513-CEB7-4EA5-B54C-584F31F5EDA8}"/>
              </a:ext>
            </a:extLst>
          </p:cNvPr>
          <p:cNvSpPr/>
          <p:nvPr/>
        </p:nvSpPr>
        <p:spPr>
          <a:xfrm>
            <a:off x="2856341" y="1147355"/>
            <a:ext cx="10390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0  1  0</a:t>
            </a:r>
          </a:p>
        </p:txBody>
      </p:sp>
      <p:sp>
        <p:nvSpPr>
          <p:cNvPr id="44" name="Line">
            <a:extLst>
              <a:ext uri="{FF2B5EF4-FFF2-40B4-BE49-F238E27FC236}">
                <a16:creationId xmlns:a16="http://schemas.microsoft.com/office/drawing/2014/main" id="{B5B75161-4B32-4AA3-9F28-77FF47DC3A25}"/>
              </a:ext>
            </a:extLst>
          </p:cNvPr>
          <p:cNvSpPr/>
          <p:nvPr/>
        </p:nvSpPr>
        <p:spPr>
          <a:xfrm flipH="1" flipV="1">
            <a:off x="3924048" y="1371601"/>
            <a:ext cx="520139" cy="6588"/>
          </a:xfrm>
          <a:prstGeom prst="line">
            <a:avLst/>
          </a:prstGeom>
          <a:ln w="57150">
            <a:solidFill>
              <a:srgbClr val="062B6B"/>
            </a:solidFill>
            <a:headEnd type="stealth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96C90C8-1884-4B6C-BCCB-82DD8D095BE9}"/>
              </a:ext>
            </a:extLst>
          </p:cNvPr>
          <p:cNvSpPr/>
          <p:nvPr/>
        </p:nvSpPr>
        <p:spPr>
          <a:xfrm>
            <a:off x="3029787" y="888799"/>
            <a:ext cx="7489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Input</a:t>
            </a:r>
          </a:p>
        </p:txBody>
      </p:sp>
    </p:spTree>
    <p:extLst>
      <p:ext uri="{BB962C8B-B14F-4D97-AF65-F5344CB8AC3E}">
        <p14:creationId xmlns:p14="http://schemas.microsoft.com/office/powerpoint/2010/main" val="30743192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3" grpId="0" animBg="1"/>
      <p:bldP spid="14" grpId="0" animBg="1"/>
      <p:bldP spid="15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6" grpId="0"/>
      <p:bldP spid="49" grpId="0" animBg="1"/>
      <p:bldP spid="55" grpId="0"/>
      <p:bldP spid="56" grpId="0"/>
      <p:bldP spid="57" grpId="0"/>
      <p:bldP spid="58" grpId="0"/>
      <p:bldP spid="9" grpId="0"/>
      <p:bldP spid="44" grpId="0" animBg="1"/>
      <p:bldP spid="10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FACDC7-2E74-488A-9241-082111FA5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POS: How to Write It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4D11AEA-4A99-4DAB-BA61-966FFCB5A4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279EF5C-C746-4084-8A0D-12DD977AB7F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6" name="Rectangle">
            <a:extLst>
              <a:ext uri="{FF2B5EF4-FFF2-40B4-BE49-F238E27FC236}">
                <a16:creationId xmlns:a16="http://schemas.microsoft.com/office/drawing/2014/main" id="{7E7B6548-74A8-4927-B38D-2C826F9A322B}"/>
              </a:ext>
            </a:extLst>
          </p:cNvPr>
          <p:cNvSpPr/>
          <p:nvPr/>
        </p:nvSpPr>
        <p:spPr>
          <a:xfrm>
            <a:off x="1689100" y="3860800"/>
            <a:ext cx="4813300" cy="1828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2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7" name="Maxterm form:">
            <a:extLst>
              <a:ext uri="{FF2B5EF4-FFF2-40B4-BE49-F238E27FC236}">
                <a16:creationId xmlns:a16="http://schemas.microsoft.com/office/drawing/2014/main" id="{BBB9ABE5-2810-4D4F-8D63-1CEEA96F16EE}"/>
              </a:ext>
            </a:extLst>
          </p:cNvPr>
          <p:cNvSpPr txBox="1"/>
          <p:nvPr/>
        </p:nvSpPr>
        <p:spPr>
          <a:xfrm>
            <a:off x="1485900" y="3568700"/>
            <a:ext cx="1731243" cy="286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Maxterm form:</a:t>
            </a:r>
          </a:p>
        </p:txBody>
      </p:sp>
      <p:sp>
        <p:nvSpPr>
          <p:cNvPr id="8" name="Find truth table rows where ƒ is 0…">
            <a:extLst>
              <a:ext uri="{FF2B5EF4-FFF2-40B4-BE49-F238E27FC236}">
                <a16:creationId xmlns:a16="http://schemas.microsoft.com/office/drawing/2014/main" id="{82BA7707-ABF3-476B-BEFE-A70AAB7699CB}"/>
              </a:ext>
            </a:extLst>
          </p:cNvPr>
          <p:cNvSpPr txBox="1"/>
          <p:nvPr/>
        </p:nvSpPr>
        <p:spPr>
          <a:xfrm>
            <a:off x="1676400" y="3848100"/>
            <a:ext cx="4876800" cy="16994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5400" tIns="25400" rIns="25400" bIns="25400">
            <a:spAutoFit/>
          </a:bodyPr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1.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Find truth table rows where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F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is 0</a:t>
            </a: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1800" b="1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Arial"/>
              <a:cs typeface="Arial"/>
              <a:sym typeface="Arial"/>
            </a:endParaRP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2.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0 in input col ➙ true literal</a:t>
            </a: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3.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1 in input col ➙ complemented literal</a:t>
            </a: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1800" b="1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Arial"/>
              <a:cs typeface="Arial"/>
              <a:sym typeface="Arial"/>
            </a:endParaRP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4.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OR the literals to get a Maxterm</a:t>
            </a: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5.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AND together all the Maxterms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Or just remember, POS of F is the same as the DeMorgan of SOP of F' !!">
                <a:extLst>
                  <a:ext uri="{FF2B5EF4-FFF2-40B4-BE49-F238E27FC236}">
                    <a16:creationId xmlns:a16="http://schemas.microsoft.com/office/drawing/2014/main" id="{BC5A2339-926D-4948-8F09-762636F622E6}"/>
                  </a:ext>
                </a:extLst>
              </p:cNvPr>
              <p:cNvSpPr txBox="1"/>
              <p:nvPr/>
            </p:nvSpPr>
            <p:spPr>
              <a:xfrm>
                <a:off x="838200" y="6057900"/>
                <a:ext cx="8152232" cy="35189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50800" tIns="50800" rIns="50800" bIns="50800">
                <a:spAutoFit/>
              </a:bodyPr>
              <a:lstStyle>
                <a:lvl1pPr marL="39686" marR="39686" defTabSz="914400">
                  <a:lnSpc>
                    <a:spcPct val="90000"/>
                  </a:lnSpc>
                  <a:buClr>
                    <a:srgbClr val="DA273E"/>
                  </a:buClr>
                  <a:buFont typeface="Arial"/>
                  <a:defRPr sz="1800" b="1" i="1">
                    <a:solidFill>
                      <a:srgbClr val="DA273E"/>
                    </a:solidFill>
                    <a:uFill>
                      <a:solidFill>
                        <a:srgbClr val="DA273E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 marL="39686" marR="39686" lvl="0" indent="0" algn="l" defTabSz="914400" rtl="0" eaLnBrk="0" fontAlgn="base" latinLnBrk="0" hangingPunct="0">
                  <a:lnSpc>
                    <a:spcPct val="9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DA273E"/>
                  </a:buClr>
                  <a:buSzTx/>
                  <a:buFont typeface="Arial"/>
                  <a:buNone/>
                  <a:tabLst/>
                  <a:defRPr/>
                </a:pP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DA273E"/>
                    </a:solidFill>
                    <a:effectLst/>
                    <a:uLnTx/>
                    <a:uFill>
                      <a:solidFill>
                        <a:srgbClr val="DA273E"/>
                      </a:solidFill>
                    </a:uFill>
                    <a:latin typeface="Arial"/>
                    <a:cs typeface="Arial"/>
                    <a:sym typeface="Arial"/>
                  </a:rPr>
                  <a:t>Or just remember, POS of </a:t>
                </a:r>
                <a14:m>
                  <m:oMath xmlns:m="http://schemas.openxmlformats.org/officeDocument/2006/math">
                    <m:r>
                      <a:rPr kumimoji="0" lang="en-US" sz="18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sym typeface="Arial"/>
                      </a:rPr>
                      <m:t>𝑭</m:t>
                    </m:r>
                  </m:oMath>
                </a14:m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DA273E"/>
                    </a:solidFill>
                    <a:effectLst/>
                    <a:uLnTx/>
                    <a:uFill>
                      <a:solidFill>
                        <a:srgbClr val="DA273E"/>
                      </a:solidFill>
                    </a:uFill>
                    <a:latin typeface="Arial"/>
                    <a:cs typeface="Arial"/>
                    <a:sym typeface="Arial"/>
                  </a:rPr>
                  <a:t> is the same as the </a:t>
                </a:r>
                <a:r>
                  <a:rPr kumimoji="0" lang="en-US" sz="1800" b="1" i="1" u="none" strike="noStrike" kern="1200" cap="none" spc="0" normalizeH="0" baseline="0" noProof="0" err="1">
                    <a:ln>
                      <a:noFill/>
                    </a:ln>
                    <a:solidFill>
                      <a:srgbClr val="DA273E"/>
                    </a:solidFill>
                    <a:effectLst/>
                    <a:uLnTx/>
                    <a:uFill>
                      <a:solidFill>
                        <a:srgbClr val="DA273E"/>
                      </a:solidFill>
                    </a:uFill>
                    <a:latin typeface="Arial"/>
                    <a:cs typeface="Arial"/>
                    <a:sym typeface="Arial"/>
                  </a:rPr>
                  <a:t>DeMorgan</a:t>
                </a:r>
                <a:r>
                  <a:rPr kumimoji="0" lang="en-US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DA273E"/>
                    </a:solidFill>
                    <a:effectLst/>
                    <a:uLnTx/>
                    <a:uFill>
                      <a:solidFill>
                        <a:srgbClr val="DA273E"/>
                      </a:solidFill>
                    </a:uFill>
                    <a:latin typeface="Arial"/>
                    <a:cs typeface="Arial"/>
                    <a:sym typeface="Arial"/>
                  </a:rPr>
                  <a:t> of SOP of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kumimoji="0" lang="fa-IR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sym typeface="Arial"/>
                          </a:rPr>
                        </m:ctrlPr>
                      </m:accPr>
                      <m:e>
                        <m:r>
                          <a:rPr kumimoji="0" lang="fa-IR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sym typeface="Arial"/>
                          </a:rPr>
                          <m:t>𝑭</m:t>
                        </m:r>
                      </m:e>
                    </m:acc>
                  </m:oMath>
                </a14:m>
                <a:r>
                  <a:rPr kumimoji="0" lang="fa-IR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DA273E"/>
                    </a:solidFill>
                    <a:effectLst/>
                    <a:uLnTx/>
                    <a:uFill>
                      <a:solidFill>
                        <a:srgbClr val="DA273E"/>
                      </a:solidFill>
                    </a:uFill>
                    <a:latin typeface="Arial"/>
                    <a:cs typeface="Arial"/>
                    <a:sym typeface="Arial"/>
                  </a:rPr>
                  <a:t> !!</a:t>
                </a:r>
                <a:endParaRPr kumimoji="0" sz="1800" b="1" i="1" u="none" strike="noStrike" kern="1200" cap="none" spc="0" normalizeH="0" baseline="0" noProof="0">
                  <a:ln>
                    <a:noFill/>
                  </a:ln>
                  <a:solidFill>
                    <a:srgbClr val="DA273E"/>
                  </a:solidFill>
                  <a:effectLst/>
                  <a:uLnTx/>
                  <a:uFill>
                    <a:solidFill>
                      <a:srgbClr val="DA273E"/>
                    </a:solidFill>
                  </a:uFill>
                  <a:latin typeface="Arial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12" name="Or just remember, POS of F is the same as the DeMorgan of SOP of F' !!">
                <a:extLst>
                  <a:ext uri="{FF2B5EF4-FFF2-40B4-BE49-F238E27FC236}">
                    <a16:creationId xmlns:a16="http://schemas.microsoft.com/office/drawing/2014/main" id="{BC5A2339-926D-4948-8F09-762636F622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6057900"/>
                <a:ext cx="8152232" cy="351891"/>
              </a:xfrm>
              <a:prstGeom prst="rect">
                <a:avLst/>
              </a:prstGeom>
              <a:blipFill>
                <a:blip r:embed="rId2"/>
                <a:stretch>
                  <a:fillRect l="-748" t="-15789" b="-2807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a14="http://schemas.microsoft.com/office/drawing/2010/main" xmlns:ma14="http://schemas.microsoft.com/office/mac/drawingml/2011/main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">
            <a:extLst>
              <a:ext uri="{FF2B5EF4-FFF2-40B4-BE49-F238E27FC236}">
                <a16:creationId xmlns:a16="http://schemas.microsoft.com/office/drawing/2014/main" id="{87BCAEDC-25A2-4DD6-974A-68646557BA39}"/>
              </a:ext>
            </a:extLst>
          </p:cNvPr>
          <p:cNvSpPr/>
          <p:nvPr/>
        </p:nvSpPr>
        <p:spPr>
          <a:xfrm>
            <a:off x="1013460" y="1860888"/>
            <a:ext cx="1625600" cy="266701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>
                <a:lumMod val="85000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2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ahoma"/>
              <a:sym typeface="Times"/>
            </a:endParaRPr>
          </a:p>
        </p:txBody>
      </p:sp>
      <p:graphicFrame>
        <p:nvGraphicFramePr>
          <p:cNvPr id="25" name="Table">
            <a:extLst>
              <a:ext uri="{FF2B5EF4-FFF2-40B4-BE49-F238E27FC236}">
                <a16:creationId xmlns:a16="http://schemas.microsoft.com/office/drawing/2014/main" id="{76713C7B-1187-4C1A-A24D-1A065BCEF438}"/>
              </a:ext>
            </a:extLst>
          </p:cNvPr>
          <p:cNvGraphicFramePr/>
          <p:nvPr/>
        </p:nvGraphicFramePr>
        <p:xfrm>
          <a:off x="914400" y="1025229"/>
          <a:ext cx="1828800" cy="2468880"/>
        </p:xfrm>
        <a:graphic>
          <a:graphicData uri="http://schemas.openxmlformats.org/drawingml/2006/table">
            <a:tbl>
              <a:tblPr/>
              <a:tblGrid>
                <a:gridCol w="457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endParaRPr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endParaRPr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endParaRPr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endParaRPr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pSp>
        <p:nvGrpSpPr>
          <p:cNvPr id="26" name="Group">
            <a:extLst>
              <a:ext uri="{FF2B5EF4-FFF2-40B4-BE49-F238E27FC236}">
                <a16:creationId xmlns:a16="http://schemas.microsoft.com/office/drawing/2014/main" id="{F5E062CA-797F-444D-BA14-D42559342924}"/>
              </a:ext>
            </a:extLst>
          </p:cNvPr>
          <p:cNvGrpSpPr/>
          <p:nvPr/>
        </p:nvGrpSpPr>
        <p:grpSpPr>
          <a:xfrm>
            <a:off x="2689795" y="1223835"/>
            <a:ext cx="2660741" cy="215977"/>
            <a:chOff x="0" y="0"/>
            <a:chExt cx="2660740" cy="215975"/>
          </a:xfrm>
        </p:grpSpPr>
        <p:sp>
          <p:nvSpPr>
            <p:cNvPr id="27" name="Line">
              <a:extLst>
                <a:ext uri="{FF2B5EF4-FFF2-40B4-BE49-F238E27FC236}">
                  <a16:creationId xmlns:a16="http://schemas.microsoft.com/office/drawing/2014/main" id="{064AE1E4-8498-412F-8A71-267DDAC2B688}"/>
                </a:ext>
              </a:extLst>
            </p:cNvPr>
            <p:cNvSpPr/>
            <p:nvPr/>
          </p:nvSpPr>
          <p:spPr>
            <a:xfrm>
              <a:off x="1643614" y="2363"/>
              <a:ext cx="1017127" cy="2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8" name="Line">
              <a:extLst>
                <a:ext uri="{FF2B5EF4-FFF2-40B4-BE49-F238E27FC236}">
                  <a16:creationId xmlns:a16="http://schemas.microsoft.com/office/drawing/2014/main" id="{7DF50DE1-E3B0-46C2-BAC9-A0899E1003E8}"/>
                </a:ext>
              </a:extLst>
            </p:cNvPr>
            <p:cNvSpPr/>
            <p:nvPr/>
          </p:nvSpPr>
          <p:spPr>
            <a:xfrm>
              <a:off x="0" y="0"/>
              <a:ext cx="2161684" cy="2159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6" h="21349" extrusionOk="0">
                  <a:moveTo>
                    <a:pt x="21495" y="0"/>
                  </a:moveTo>
                  <a:cubicBezTo>
                    <a:pt x="21495" y="0"/>
                    <a:pt x="21600" y="8233"/>
                    <a:pt x="19376" y="11176"/>
                  </a:cubicBezTo>
                  <a:cubicBezTo>
                    <a:pt x="16408" y="15101"/>
                    <a:pt x="5577" y="21600"/>
                    <a:pt x="0" y="21341"/>
                  </a:cubicBezTo>
                </a:path>
              </a:pathLst>
            </a:custGeom>
            <a:noFill/>
            <a:ln w="25400" cap="flat">
              <a:solidFill>
                <a:srgbClr val="062B6B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2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2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sym typeface="Times"/>
              </a:endParaRPr>
            </a:p>
          </p:txBody>
        </p:sp>
      </p:grpSp>
      <p:grpSp>
        <p:nvGrpSpPr>
          <p:cNvPr id="29" name="Group">
            <a:extLst>
              <a:ext uri="{FF2B5EF4-FFF2-40B4-BE49-F238E27FC236}">
                <a16:creationId xmlns:a16="http://schemas.microsoft.com/office/drawing/2014/main" id="{5FF0DABD-CB61-484B-8B18-1E191D52C8C2}"/>
              </a:ext>
            </a:extLst>
          </p:cNvPr>
          <p:cNvGrpSpPr/>
          <p:nvPr/>
        </p:nvGrpSpPr>
        <p:grpSpPr>
          <a:xfrm>
            <a:off x="2694061" y="1223836"/>
            <a:ext cx="3945723" cy="469900"/>
            <a:chOff x="0" y="0"/>
            <a:chExt cx="3945721" cy="469900"/>
          </a:xfrm>
        </p:grpSpPr>
        <p:sp>
          <p:nvSpPr>
            <p:cNvPr id="30" name="Line">
              <a:extLst>
                <a:ext uri="{FF2B5EF4-FFF2-40B4-BE49-F238E27FC236}">
                  <a16:creationId xmlns:a16="http://schemas.microsoft.com/office/drawing/2014/main" id="{75F7033D-1E86-4DC7-97F9-E3D49DDCD21A}"/>
                </a:ext>
              </a:extLst>
            </p:cNvPr>
            <p:cNvSpPr/>
            <p:nvPr/>
          </p:nvSpPr>
          <p:spPr>
            <a:xfrm>
              <a:off x="2874395" y="0"/>
              <a:ext cx="1071327" cy="1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1" name="Line">
              <a:extLst>
                <a:ext uri="{FF2B5EF4-FFF2-40B4-BE49-F238E27FC236}">
                  <a16:creationId xmlns:a16="http://schemas.microsoft.com/office/drawing/2014/main" id="{4D29AC8B-32EB-49B7-8C72-A25AD1E017E8}"/>
                </a:ext>
              </a:extLst>
            </p:cNvPr>
            <p:cNvSpPr/>
            <p:nvPr/>
          </p:nvSpPr>
          <p:spPr>
            <a:xfrm>
              <a:off x="0" y="10368"/>
              <a:ext cx="3440237" cy="4595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1600" y="0"/>
                    <a:pt x="21554" y="6814"/>
                    <a:pt x="19713" y="11029"/>
                  </a:cubicBezTo>
                  <a:cubicBezTo>
                    <a:pt x="17872" y="15243"/>
                    <a:pt x="3284" y="21600"/>
                    <a:pt x="0" y="21600"/>
                  </a:cubicBezTo>
                </a:path>
              </a:pathLst>
            </a:custGeom>
            <a:noFill/>
            <a:ln w="25400" cap="flat">
              <a:solidFill>
                <a:srgbClr val="062B6B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2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2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sym typeface="Times"/>
              </a:endParaRPr>
            </a:p>
          </p:txBody>
        </p:sp>
      </p:grpSp>
      <p:grpSp>
        <p:nvGrpSpPr>
          <p:cNvPr id="32" name="Group">
            <a:extLst>
              <a:ext uri="{FF2B5EF4-FFF2-40B4-BE49-F238E27FC236}">
                <a16:creationId xmlns:a16="http://schemas.microsoft.com/office/drawing/2014/main" id="{8B41CE85-0C47-4CB8-A2B4-C7DA844BCFB7}"/>
              </a:ext>
            </a:extLst>
          </p:cNvPr>
          <p:cNvGrpSpPr/>
          <p:nvPr/>
        </p:nvGrpSpPr>
        <p:grpSpPr>
          <a:xfrm>
            <a:off x="2692077" y="1223836"/>
            <a:ext cx="5243108" cy="726579"/>
            <a:chOff x="0" y="0"/>
            <a:chExt cx="5243106" cy="726578"/>
          </a:xfrm>
        </p:grpSpPr>
        <p:sp>
          <p:nvSpPr>
            <p:cNvPr id="33" name="Line">
              <a:extLst>
                <a:ext uri="{FF2B5EF4-FFF2-40B4-BE49-F238E27FC236}">
                  <a16:creationId xmlns:a16="http://schemas.microsoft.com/office/drawing/2014/main" id="{0DE61486-42CD-4382-9727-85DD8A104354}"/>
                </a:ext>
              </a:extLst>
            </p:cNvPr>
            <p:cNvSpPr/>
            <p:nvPr/>
          </p:nvSpPr>
          <p:spPr>
            <a:xfrm flipV="1">
              <a:off x="4127822" y="0"/>
              <a:ext cx="1115285" cy="18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34" name="Line">
              <a:extLst>
                <a:ext uri="{FF2B5EF4-FFF2-40B4-BE49-F238E27FC236}">
                  <a16:creationId xmlns:a16="http://schemas.microsoft.com/office/drawing/2014/main" id="{898E7858-C973-4FFC-B9EB-8B5D34AD7BD2}"/>
                </a:ext>
              </a:extLst>
            </p:cNvPr>
            <p:cNvSpPr/>
            <p:nvPr/>
          </p:nvSpPr>
          <p:spPr>
            <a:xfrm>
              <a:off x="0" y="12030"/>
              <a:ext cx="4699472" cy="7145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1600" y="0"/>
                    <a:pt x="21399" y="8499"/>
                    <a:pt x="20146" y="10947"/>
                  </a:cubicBezTo>
                  <a:cubicBezTo>
                    <a:pt x="16952" y="17185"/>
                    <a:pt x="6451" y="21315"/>
                    <a:pt x="0" y="21600"/>
                  </a:cubicBezTo>
                </a:path>
              </a:pathLst>
            </a:custGeom>
            <a:noFill/>
            <a:ln w="25400" cap="flat">
              <a:solidFill>
                <a:srgbClr val="062B6B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2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2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sym typeface="Times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A26E3E2D-B5BC-4787-8A4D-F81D68095102}"/>
                  </a:ext>
                </a:extLst>
              </p:cNvPr>
              <p:cNvSpPr/>
              <p:nvPr/>
            </p:nvSpPr>
            <p:spPr>
              <a:xfrm>
                <a:off x="3733800" y="914400"/>
                <a:ext cx="4304383" cy="3699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𝑭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(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𝑩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𝑪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)(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𝑩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</m:acc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)(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𝑪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)</m:t>
                      </m:r>
                    </m:oMath>
                  </m:oMathPara>
                </a14:m>
                <a:endParaRPr kumimoji="0" 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>
                    <a:solidFill>
                      <a:srgbClr val="D21C42"/>
                    </a:solidFill>
                  </a:uFill>
                  <a:latin typeface="Cambria Math" panose="02040503050406030204" pitchFamily="18" charset="0"/>
                  <a:ea typeface="ＭＳ Ｐゴシック" panose="020B0600070205080204" pitchFamily="34" charset="-128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A26E3E2D-B5BC-4787-8A4D-F81D6809510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3800" y="914400"/>
                <a:ext cx="4304383" cy="369909"/>
              </a:xfrm>
              <a:prstGeom prst="rect">
                <a:avLst/>
              </a:prstGeom>
              <a:blipFill>
                <a:blip r:embed="rId3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29AE97B5-E6F4-4AAB-B8F6-504BBD121C32}"/>
                  </a:ext>
                </a:extLst>
              </p:cNvPr>
              <p:cNvSpPr/>
              <p:nvPr/>
            </p:nvSpPr>
            <p:spPr>
              <a:xfrm>
                <a:off x="914400" y="979509"/>
                <a:ext cx="40588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𝐀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29AE97B5-E6F4-4AAB-B8F6-504BBD121C3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400" y="979509"/>
                <a:ext cx="405880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0F06A1C1-358C-40E6-AD62-E620648C31ED}"/>
                  </a:ext>
                </a:extLst>
              </p:cNvPr>
              <p:cNvSpPr/>
              <p:nvPr/>
            </p:nvSpPr>
            <p:spPr>
              <a:xfrm>
                <a:off x="1371600" y="979509"/>
                <a:ext cx="40267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𝐁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0F06A1C1-358C-40E6-AD62-E620648C31E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1600" y="979509"/>
                <a:ext cx="402674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9EBA202F-9388-47F6-94E8-374F749C2E28}"/>
                  </a:ext>
                </a:extLst>
              </p:cNvPr>
              <p:cNvSpPr/>
              <p:nvPr/>
            </p:nvSpPr>
            <p:spPr>
              <a:xfrm>
                <a:off x="1828800" y="979509"/>
                <a:ext cx="38504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𝐂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9EBA202F-9388-47F6-94E8-374F749C2E2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8800" y="979509"/>
                <a:ext cx="385041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8EC5A4C2-D626-4293-83F7-79363C436352}"/>
                  </a:ext>
                </a:extLst>
              </p:cNvPr>
              <p:cNvSpPr/>
              <p:nvPr/>
            </p:nvSpPr>
            <p:spPr>
              <a:xfrm>
                <a:off x="2288371" y="979509"/>
                <a:ext cx="37862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𝐅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8EC5A4C2-D626-4293-83F7-79363C43635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8371" y="979509"/>
                <a:ext cx="378629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88C77474-EA58-41E5-8E07-5BA343A259E3}"/>
                  </a:ext>
                </a:extLst>
              </p:cNvPr>
              <p:cNvSpPr/>
              <p:nvPr/>
            </p:nvSpPr>
            <p:spPr>
              <a:xfrm>
                <a:off x="3533264" y="1962428"/>
                <a:ext cx="40107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88C77474-EA58-41E5-8E07-5BA343A259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3264" y="1962428"/>
                <a:ext cx="401072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73379D6B-DC80-480A-BF10-B85A6351AA0C}"/>
                  </a:ext>
                </a:extLst>
              </p:cNvPr>
              <p:cNvSpPr/>
              <p:nvPr/>
            </p:nvSpPr>
            <p:spPr>
              <a:xfrm>
                <a:off x="4343400" y="1962428"/>
                <a:ext cx="41549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73379D6B-DC80-480A-BF10-B85A6351AA0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3400" y="1962428"/>
                <a:ext cx="415498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1A295D38-E71E-49BA-A4B0-AD2F85479F7C}"/>
                  </a:ext>
                </a:extLst>
              </p:cNvPr>
              <p:cNvSpPr/>
              <p:nvPr/>
            </p:nvSpPr>
            <p:spPr>
              <a:xfrm>
                <a:off x="5065247" y="1993105"/>
                <a:ext cx="39305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𝑪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1A295D38-E71E-49BA-A4B0-AD2F85479F7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5247" y="1993105"/>
                <a:ext cx="393056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7D197C37-1F27-409E-BD7A-992AEBB18F75}"/>
                  </a:ext>
                </a:extLst>
              </p:cNvPr>
              <p:cNvSpPr/>
              <p:nvPr/>
            </p:nvSpPr>
            <p:spPr>
              <a:xfrm>
                <a:off x="3533264" y="2396940"/>
                <a:ext cx="193033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    +   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</m:t>
                      </m:r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</m:t>
                      </m:r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𝑪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7D197C37-1F27-409E-BD7A-992AEBB18F7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3264" y="2396940"/>
                <a:ext cx="1930336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872515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2" grpId="0" animBg="1"/>
      <p:bldP spid="24" grpId="0" animBg="1"/>
      <p:bldP spid="35" grpId="0"/>
      <p:bldP spid="36" grpId="0"/>
      <p:bldP spid="37" grpId="0"/>
      <p:bldP spid="38" grpId="0"/>
      <p:bldP spid="39" grpId="0"/>
      <p:bldP spid="40" grpId="0"/>
      <p:bldP spid="42" grpId="0"/>
      <p:bldP spid="43" grpId="0"/>
      <p:bldP spid="4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12C55A-8E3C-40CC-BDE4-0AD2C23E13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Canonical POS Forms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E6BC8DF-D9B5-4AD6-8330-AA689669305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279EF5C-C746-4084-8A0D-12DD977AB7F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4" name="Oval">
            <a:extLst>
              <a:ext uri="{FF2B5EF4-FFF2-40B4-BE49-F238E27FC236}">
                <a16:creationId xmlns:a16="http://schemas.microsoft.com/office/drawing/2014/main" id="{0E696269-E970-4E93-A60B-5330857434D3}"/>
              </a:ext>
            </a:extLst>
          </p:cNvPr>
          <p:cNvSpPr/>
          <p:nvPr/>
        </p:nvSpPr>
        <p:spPr>
          <a:xfrm>
            <a:off x="3025140" y="4547456"/>
            <a:ext cx="431800" cy="342900"/>
          </a:xfrm>
          <a:prstGeom prst="ellipse">
            <a:avLst/>
          </a:prstGeom>
          <a:solidFill>
            <a:srgbClr val="FFB6C2"/>
          </a:solidFill>
          <a:ln w="25400"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2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5" name="A B C Maxterms…">
            <a:extLst>
              <a:ext uri="{FF2B5EF4-FFF2-40B4-BE49-F238E27FC236}">
                <a16:creationId xmlns:a16="http://schemas.microsoft.com/office/drawing/2014/main" id="{48F06736-35C6-4BE3-BB4F-6B44D2E8C246}"/>
              </a:ext>
            </a:extLst>
          </p:cNvPr>
          <p:cNvSpPr txBox="1"/>
          <p:nvPr/>
        </p:nvSpPr>
        <p:spPr>
          <a:xfrm>
            <a:off x="608012" y="2617100"/>
            <a:ext cx="2888291" cy="25740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lvl="0" indent="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>
                <a:tab pos="444500" algn="ctr"/>
                <a:tab pos="787400" algn="ctr"/>
                <a:tab pos="1130300" algn="l"/>
                <a:tab pos="2095500" algn="l"/>
                <a:tab pos="2781300" algn="l"/>
              </a:tabLst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			Maxterms</a:t>
            </a:r>
          </a:p>
          <a:p>
            <a:pPr marL="39686" marR="39686" lvl="0" indent="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>
                <a:tab pos="444500" algn="ctr"/>
                <a:tab pos="787400" algn="ctr"/>
                <a:tab pos="1130300" algn="l"/>
                <a:tab pos="2260600" algn="l"/>
                <a:tab pos="2781300" algn="l"/>
              </a:tabLst>
              <a:defRPr sz="16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6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0	0	0	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	</a:t>
            </a:r>
            <a:r>
              <a:rPr kumimoji="0" sz="16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= M0</a:t>
            </a:r>
          </a:p>
          <a:p>
            <a:pPr marL="39686" marR="39686" lvl="0" indent="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>
                <a:tab pos="444500" algn="ctr"/>
                <a:tab pos="787400" algn="ctr"/>
                <a:tab pos="1130300" algn="l"/>
                <a:tab pos="2260600" algn="l"/>
                <a:tab pos="2781300" algn="l"/>
              </a:tabLst>
              <a:defRPr sz="16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6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0	0	1	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	</a:t>
            </a:r>
            <a:r>
              <a:rPr kumimoji="0" sz="16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= M1</a:t>
            </a:r>
          </a:p>
          <a:p>
            <a:pPr marL="39686" marR="39686" lvl="0" indent="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>
                <a:tab pos="444500" algn="ctr"/>
                <a:tab pos="787400" algn="ctr"/>
                <a:tab pos="1130300" algn="l"/>
                <a:tab pos="2260600" algn="l"/>
                <a:tab pos="2781300" algn="l"/>
              </a:tabLst>
              <a:defRPr sz="16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6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0	1	0		= M2</a:t>
            </a:r>
          </a:p>
          <a:p>
            <a:pPr marL="39686" marR="39686" lvl="0" indent="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>
                <a:tab pos="444500" algn="ctr"/>
                <a:tab pos="787400" algn="ctr"/>
                <a:tab pos="1130300" algn="l"/>
                <a:tab pos="2260600" algn="l"/>
                <a:tab pos="2781300" algn="l"/>
              </a:tabLst>
              <a:defRPr sz="16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6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0	1	1		= M3</a:t>
            </a:r>
          </a:p>
          <a:p>
            <a:pPr marL="39686" marR="39686" lvl="0" indent="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>
                <a:tab pos="444500" algn="ctr"/>
                <a:tab pos="787400" algn="ctr"/>
                <a:tab pos="1130300" algn="l"/>
                <a:tab pos="2260600" algn="l"/>
                <a:tab pos="2781300" algn="l"/>
              </a:tabLst>
              <a:defRPr sz="16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6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1	0	0		= M4</a:t>
            </a:r>
          </a:p>
          <a:p>
            <a:pPr marL="39686" marR="39686" lvl="0" indent="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>
                <a:tab pos="444500" algn="ctr"/>
                <a:tab pos="787400" algn="ctr"/>
                <a:tab pos="1130300" algn="l"/>
                <a:tab pos="2260600" algn="l"/>
                <a:tab pos="2781300" algn="l"/>
              </a:tabLst>
              <a:defRPr sz="16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6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1	0	1		= M5</a:t>
            </a:r>
          </a:p>
          <a:p>
            <a:pPr marL="39686" marR="39686" lvl="0" indent="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>
                <a:tab pos="444500" algn="ctr"/>
                <a:tab pos="787400" algn="ctr"/>
                <a:tab pos="1130300" algn="l"/>
                <a:tab pos="2260600" algn="l"/>
                <a:tab pos="2781300" algn="l"/>
              </a:tabLst>
              <a:defRPr sz="16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6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1	1	0		= M6</a:t>
            </a:r>
          </a:p>
          <a:p>
            <a:pPr marL="39686" marR="39686" lvl="0" indent="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>
                <a:tab pos="444500" algn="ctr"/>
                <a:tab pos="787400" algn="ctr"/>
                <a:tab pos="1130300" algn="l"/>
                <a:tab pos="2260600" algn="l"/>
                <a:tab pos="2781300" algn="l"/>
              </a:tabLst>
              <a:defRPr sz="16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6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1	1	1		= M7</a:t>
            </a:r>
          </a:p>
        </p:txBody>
      </p:sp>
      <p:sp>
        <p:nvSpPr>
          <p:cNvPr id="6" name="Line">
            <a:extLst>
              <a:ext uri="{FF2B5EF4-FFF2-40B4-BE49-F238E27FC236}">
                <a16:creationId xmlns:a16="http://schemas.microsoft.com/office/drawing/2014/main" id="{1BAC023B-0ED1-4488-83F4-5642E7AA9363}"/>
              </a:ext>
            </a:extLst>
          </p:cNvPr>
          <p:cNvSpPr/>
          <p:nvPr/>
        </p:nvSpPr>
        <p:spPr>
          <a:xfrm>
            <a:off x="673100" y="2923488"/>
            <a:ext cx="2745206" cy="4"/>
          </a:xfrm>
          <a:prstGeom prst="line">
            <a:avLst/>
          </a:prstGeom>
          <a:ln w="25400">
            <a:solidFill>
              <a:srgbClr val="062B6B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Line">
            <a:extLst>
              <a:ext uri="{FF2B5EF4-FFF2-40B4-BE49-F238E27FC236}">
                <a16:creationId xmlns:a16="http://schemas.microsoft.com/office/drawing/2014/main" id="{0778A6D3-A543-4169-A940-7F0B72EBCA5D}"/>
              </a:ext>
            </a:extLst>
          </p:cNvPr>
          <p:cNvSpPr/>
          <p:nvPr/>
        </p:nvSpPr>
        <p:spPr>
          <a:xfrm flipH="1">
            <a:off x="1614874" y="2618687"/>
            <a:ext cx="23425" cy="2486601"/>
          </a:xfrm>
          <a:prstGeom prst="line">
            <a:avLst/>
          </a:prstGeom>
          <a:ln w="25400">
            <a:solidFill>
              <a:srgbClr val="062B6B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" name="Maxterm Shorthand Notation…">
            <a:extLst>
              <a:ext uri="{FF2B5EF4-FFF2-40B4-BE49-F238E27FC236}">
                <a16:creationId xmlns:a16="http://schemas.microsoft.com/office/drawing/2014/main" id="{46FE4B32-9E80-441A-B4A2-EB9DC71D5020}"/>
              </a:ext>
            </a:extLst>
          </p:cNvPr>
          <p:cNvSpPr txBox="1"/>
          <p:nvPr/>
        </p:nvSpPr>
        <p:spPr>
          <a:xfrm>
            <a:off x="302660" y="5355538"/>
            <a:ext cx="3719031" cy="5221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Maxterm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s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horthand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n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otation</a:t>
            </a: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for a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f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unction of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t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hree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v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ariables</a:t>
            </a:r>
          </a:p>
        </p:txBody>
      </p:sp>
      <p:sp>
        <p:nvSpPr>
          <p:cNvPr id="10" name="Note that you form the maxterms around the “zeros” of the function…">
            <a:extLst>
              <a:ext uri="{FF2B5EF4-FFF2-40B4-BE49-F238E27FC236}">
                <a16:creationId xmlns:a16="http://schemas.microsoft.com/office/drawing/2014/main" id="{583593EB-2714-48CA-97B6-8A116CFBC9FA}"/>
              </a:ext>
            </a:extLst>
          </p:cNvPr>
          <p:cNvSpPr txBox="1"/>
          <p:nvPr/>
        </p:nvSpPr>
        <p:spPr>
          <a:xfrm>
            <a:off x="6629400" y="3475938"/>
            <a:ext cx="2209800" cy="2184400"/>
          </a:xfrm>
          <a:prstGeom prst="rect">
            <a:avLst/>
          </a:prstGeom>
          <a:solidFill>
            <a:srgbClr val="FDFDC5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0639" marR="40639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6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Note that you form the maxterms around the “zeros” of the function</a:t>
            </a:r>
          </a:p>
          <a:p>
            <a:pPr marL="40639" marR="40639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6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This is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not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the complement of the function!</a:t>
            </a:r>
          </a:p>
        </p:txBody>
      </p:sp>
      <p:sp>
        <p:nvSpPr>
          <p:cNvPr id="11" name="Line">
            <a:extLst>
              <a:ext uri="{FF2B5EF4-FFF2-40B4-BE49-F238E27FC236}">
                <a16:creationId xmlns:a16="http://schemas.microsoft.com/office/drawing/2014/main" id="{D8B61F9A-A784-4796-8CB6-D56A40E3A72A}"/>
              </a:ext>
            </a:extLst>
          </p:cNvPr>
          <p:cNvSpPr/>
          <p:nvPr/>
        </p:nvSpPr>
        <p:spPr>
          <a:xfrm>
            <a:off x="3591785" y="4792751"/>
            <a:ext cx="329675" cy="703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2108" h="21600" extrusionOk="0">
                <a:moveTo>
                  <a:pt x="7714" y="21600"/>
                </a:moveTo>
                <a:cubicBezTo>
                  <a:pt x="7714" y="21600"/>
                  <a:pt x="21600" y="1290"/>
                  <a:pt x="0" y="0"/>
                </a:cubicBezTo>
              </a:path>
            </a:pathLst>
          </a:custGeom>
          <a:ln w="25400">
            <a:solidFill>
              <a:srgbClr val="E90036"/>
            </a:solidFill>
            <a:tailEnd type="stealth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2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2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graphicFrame>
        <p:nvGraphicFramePr>
          <p:cNvPr id="12" name="Table">
            <a:extLst>
              <a:ext uri="{FF2B5EF4-FFF2-40B4-BE49-F238E27FC236}">
                <a16:creationId xmlns:a16="http://schemas.microsoft.com/office/drawing/2014/main" id="{244A3692-4906-436B-B118-3E9123C8AFDF}"/>
              </a:ext>
            </a:extLst>
          </p:cNvPr>
          <p:cNvGraphicFramePr/>
          <p:nvPr/>
        </p:nvGraphicFramePr>
        <p:xfrm>
          <a:off x="4536440" y="3453078"/>
          <a:ext cx="1828800" cy="2468880"/>
        </p:xfrm>
        <a:graphic>
          <a:graphicData uri="http://schemas.openxmlformats.org/drawingml/2006/table">
            <a:tbl>
              <a:tblPr/>
              <a:tblGrid>
                <a:gridCol w="457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endParaRPr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endParaRPr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endParaRPr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endParaRPr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3" name="Product of Sums / Conjunctive Normal Form / Maxterm Expansion">
            <a:extLst>
              <a:ext uri="{FF2B5EF4-FFF2-40B4-BE49-F238E27FC236}">
                <a16:creationId xmlns:a16="http://schemas.microsoft.com/office/drawing/2014/main" id="{D533D16E-2768-40F1-B4B5-C2B26D8A7B7C}"/>
              </a:ext>
            </a:extLst>
          </p:cNvPr>
          <p:cNvSpPr txBox="1"/>
          <p:nvPr/>
        </p:nvSpPr>
        <p:spPr>
          <a:xfrm>
            <a:off x="575586" y="1447800"/>
            <a:ext cx="7265554" cy="3100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 i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Product of Sums / Conjunctive Normal Form / Maxterm Expansion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E96581C0-6A98-4E1A-9B16-840FC0337D78}"/>
                  </a:ext>
                </a:extLst>
              </p:cNvPr>
              <p:cNvSpPr/>
              <p:nvPr/>
            </p:nvSpPr>
            <p:spPr>
              <a:xfrm>
                <a:off x="1614876" y="2923488"/>
                <a:ext cx="126348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𝑨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𝑩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𝑪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E96581C0-6A98-4E1A-9B16-840FC0337D7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4876" y="2923488"/>
                <a:ext cx="1263486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8ACA3EC6-E401-455F-ABD8-C721C238B22F}"/>
                  </a:ext>
                </a:extLst>
              </p:cNvPr>
              <p:cNvSpPr/>
              <p:nvPr/>
            </p:nvSpPr>
            <p:spPr>
              <a:xfrm>
                <a:off x="1614876" y="3192984"/>
                <a:ext cx="1263486" cy="3699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𝑨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𝑩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</m:acc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8ACA3EC6-E401-455F-ABD8-C721C238B22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4876" y="3192984"/>
                <a:ext cx="1263486" cy="369909"/>
              </a:xfrm>
              <a:prstGeom prst="rect">
                <a:avLst/>
              </a:prstGeom>
              <a:blipFill>
                <a:blip r:embed="rId3"/>
                <a:stretch>
                  <a:fillRect r="-236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B8BF4F64-55C3-488A-ABD2-F89E41765CF5}"/>
                  </a:ext>
                </a:extLst>
              </p:cNvPr>
              <p:cNvSpPr/>
              <p:nvPr/>
            </p:nvSpPr>
            <p:spPr>
              <a:xfrm>
                <a:off x="1614876" y="3463057"/>
                <a:ext cx="126348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𝑨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𝑪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B8BF4F64-55C3-488A-ABD2-F89E41765CF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4876" y="3463057"/>
                <a:ext cx="1263487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CE9C30C9-CA61-4EE3-AD3E-D3CF2E813627}"/>
                  </a:ext>
                </a:extLst>
              </p:cNvPr>
              <p:cNvSpPr/>
              <p:nvPr/>
            </p:nvSpPr>
            <p:spPr>
              <a:xfrm>
                <a:off x="1614876" y="3732553"/>
                <a:ext cx="1263487" cy="3699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𝑨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</m:acc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CE9C30C9-CA61-4EE3-AD3E-D3CF2E81362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4876" y="3732553"/>
                <a:ext cx="1263487" cy="369909"/>
              </a:xfrm>
              <a:prstGeom prst="rect">
                <a:avLst/>
              </a:prstGeom>
              <a:blipFill>
                <a:blip r:embed="rId5"/>
                <a:stretch>
                  <a:fillRect r="-236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DC4FD133-2B1A-4662-829E-C4D52F465BCD}"/>
                  </a:ext>
                </a:extLst>
              </p:cNvPr>
              <p:cNvSpPr/>
              <p:nvPr/>
            </p:nvSpPr>
            <p:spPr>
              <a:xfrm>
                <a:off x="1614876" y="4002626"/>
                <a:ext cx="126348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𝑨</m:t>
                          </m:r>
                        </m:e>
                      </m:acc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𝑩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𝑪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DC4FD133-2B1A-4662-829E-C4D52F465BC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4876" y="4002626"/>
                <a:ext cx="1263486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80EE3883-0FF2-40A4-A352-DCC04022EDEC}"/>
                  </a:ext>
                </a:extLst>
              </p:cNvPr>
              <p:cNvSpPr/>
              <p:nvPr/>
            </p:nvSpPr>
            <p:spPr>
              <a:xfrm>
                <a:off x="1614876" y="4272122"/>
                <a:ext cx="1314782" cy="3699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𝑨</m:t>
                          </m:r>
                        </m:e>
                      </m:acc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𝑩</m:t>
                      </m:r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</m:acc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 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80EE3883-0FF2-40A4-A352-DCC04022EDE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4876" y="4272122"/>
                <a:ext cx="1314782" cy="369909"/>
              </a:xfrm>
              <a:prstGeom prst="rect">
                <a:avLst/>
              </a:prstGeom>
              <a:blipFill>
                <a:blip r:embed="rId7"/>
                <a:stretch>
                  <a:fillRect r="-185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3C1EDDC-7ABF-4C05-AAD8-F8C9A3209198}"/>
                  </a:ext>
                </a:extLst>
              </p:cNvPr>
              <p:cNvSpPr/>
              <p:nvPr/>
            </p:nvSpPr>
            <p:spPr>
              <a:xfrm>
                <a:off x="1614876" y="4542195"/>
                <a:ext cx="125547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𝑨</m:t>
                          </m:r>
                        </m:e>
                      </m:acc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𝐂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3C1EDDC-7ABF-4C05-AAD8-F8C9A320919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4876" y="4542195"/>
                <a:ext cx="1255472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FE1DB0FB-E58D-4242-BD4E-18EDBAD31BD5}"/>
                  </a:ext>
                </a:extLst>
              </p:cNvPr>
              <p:cNvSpPr/>
              <p:nvPr/>
            </p:nvSpPr>
            <p:spPr>
              <a:xfrm>
                <a:off x="1614876" y="4811691"/>
                <a:ext cx="1263486" cy="3699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𝑨</m:t>
                          </m:r>
                        </m:e>
                      </m:acc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</m:acc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FE1DB0FB-E58D-4242-BD4E-18EDBAD31BD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4876" y="4811691"/>
                <a:ext cx="1263486" cy="369909"/>
              </a:xfrm>
              <a:prstGeom prst="rect">
                <a:avLst/>
              </a:prstGeom>
              <a:blipFill>
                <a:blip r:embed="rId9"/>
                <a:stretch>
                  <a:fillRect r="-236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53A6F581-56F0-4D19-BA7F-EDD703B40507}"/>
                  </a:ext>
                </a:extLst>
              </p:cNvPr>
              <p:cNvSpPr/>
              <p:nvPr/>
            </p:nvSpPr>
            <p:spPr>
              <a:xfrm>
                <a:off x="3968949" y="2065784"/>
                <a:ext cx="4352474" cy="3699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𝐅</m:t>
                      </m:r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(</m:t>
                      </m:r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𝑩</m:t>
                      </m:r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𝑪</m:t>
                      </m:r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)(</m:t>
                      </m:r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𝑩</m:t>
                      </m:r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</m:acc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)(</m:t>
                      </m:r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𝑪</m:t>
                      </m:r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)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53A6F581-56F0-4D19-BA7F-EDD703B4050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8949" y="2065784"/>
                <a:ext cx="4352474" cy="369909"/>
              </a:xfrm>
              <a:prstGeom prst="rect">
                <a:avLst/>
              </a:prstGeom>
              <a:blipFill>
                <a:blip r:embed="rId10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78A87E9C-F7F4-4F60-A7DF-9317685117DF}"/>
                  </a:ext>
                </a:extLst>
              </p:cNvPr>
              <p:cNvSpPr/>
              <p:nvPr/>
            </p:nvSpPr>
            <p:spPr>
              <a:xfrm>
                <a:off x="4467396" y="2356524"/>
                <a:ext cx="1624612" cy="76309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∏"/>
                          <m:subHide m:val="on"/>
                          <m:supHide m:val="on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naryPr>
                        <m:sub/>
                        <m:sup/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𝑴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(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𝟎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𝟐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78A87E9C-F7F4-4F60-A7DF-9317685117D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7396" y="2356524"/>
                <a:ext cx="1624612" cy="763094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191CDFFE-C145-4F0B-A6DF-BEF09570F913}"/>
                  </a:ext>
                </a:extLst>
              </p:cNvPr>
              <p:cNvSpPr/>
              <p:nvPr/>
            </p:nvSpPr>
            <p:spPr>
              <a:xfrm>
                <a:off x="591055" y="2552458"/>
                <a:ext cx="40588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𝐀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191CDFFE-C145-4F0B-A6DF-BEF09570F91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055" y="2552458"/>
                <a:ext cx="405880" cy="36933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DA2D4F0F-7130-4A4E-8627-6E6C4DE6B2EF}"/>
                  </a:ext>
                </a:extLst>
              </p:cNvPr>
              <p:cNvSpPr/>
              <p:nvPr/>
            </p:nvSpPr>
            <p:spPr>
              <a:xfrm>
                <a:off x="935558" y="2555566"/>
                <a:ext cx="40267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𝐁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DA2D4F0F-7130-4A4E-8627-6E6C4DE6B2E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5558" y="2555566"/>
                <a:ext cx="402674" cy="369332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40E59EBF-47F3-46CE-85EC-950B806A1603}"/>
                  </a:ext>
                </a:extLst>
              </p:cNvPr>
              <p:cNvSpPr/>
              <p:nvPr/>
            </p:nvSpPr>
            <p:spPr>
              <a:xfrm>
                <a:off x="1253258" y="2557022"/>
                <a:ext cx="38504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𝐂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40E59EBF-47F3-46CE-85EC-950B806A160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3258" y="2557022"/>
                <a:ext cx="385041" cy="369332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2B54729-B455-4EBD-9EBB-212C9868862C}"/>
                  </a:ext>
                </a:extLst>
              </p:cNvPr>
              <p:cNvSpPr/>
              <p:nvPr/>
            </p:nvSpPr>
            <p:spPr>
              <a:xfrm>
                <a:off x="4595707" y="3387412"/>
                <a:ext cx="40588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𝐀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2B54729-B455-4EBD-9EBB-212C9868862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5707" y="3387412"/>
                <a:ext cx="405880" cy="369332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12097A0D-F56F-4B9C-B836-796197B4FADB}"/>
                  </a:ext>
                </a:extLst>
              </p:cNvPr>
              <p:cNvSpPr/>
              <p:nvPr/>
            </p:nvSpPr>
            <p:spPr>
              <a:xfrm>
                <a:off x="5052907" y="3387412"/>
                <a:ext cx="40267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𝐁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12097A0D-F56F-4B9C-B836-796197B4FAD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2907" y="3387412"/>
                <a:ext cx="402674" cy="369332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61341438-3E1A-4E61-B42A-AB911DE8E267}"/>
                  </a:ext>
                </a:extLst>
              </p:cNvPr>
              <p:cNvSpPr/>
              <p:nvPr/>
            </p:nvSpPr>
            <p:spPr>
              <a:xfrm>
                <a:off x="5510107" y="3387412"/>
                <a:ext cx="38504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𝐂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61341438-3E1A-4E61-B42A-AB911DE8E26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0107" y="3387412"/>
                <a:ext cx="385041" cy="369332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2F65A726-0A6C-4684-B6B7-54BC8C48A648}"/>
                  </a:ext>
                </a:extLst>
              </p:cNvPr>
              <p:cNvSpPr/>
              <p:nvPr/>
            </p:nvSpPr>
            <p:spPr>
              <a:xfrm>
                <a:off x="5969678" y="3387412"/>
                <a:ext cx="37862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𝐅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2F65A726-0A6C-4684-B6B7-54BC8C48A64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9678" y="3387412"/>
                <a:ext cx="378629" cy="369332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7668749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0" grpId="0" animBg="1"/>
      <p:bldP spid="11" grpId="0" animBg="1"/>
      <p:bldP spid="22" grpId="0"/>
      <p:bldP spid="23" grpId="0"/>
      <p:bldP spid="28" grpId="0"/>
      <p:bldP spid="29" grpId="0"/>
      <p:bldP spid="30" grpId="0"/>
      <p:bldP spid="31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3B8A2B-0C96-41BE-A92A-1975CA2EAD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Useful Conversions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248E316-3BAE-45F2-A1B6-A6649B345B4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5895660"/>
            <a:ext cx="2133600" cy="457200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279EF5C-C746-4084-8A0D-12DD977AB7F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4" name="1.">
            <a:extLst>
              <a:ext uri="{FF2B5EF4-FFF2-40B4-BE49-F238E27FC236}">
                <a16:creationId xmlns:a16="http://schemas.microsoft.com/office/drawing/2014/main" id="{48A8441D-3AF6-45CC-9E31-4C1BCDF8BCB2}"/>
              </a:ext>
            </a:extLst>
          </p:cNvPr>
          <p:cNvSpPr txBox="1"/>
          <p:nvPr/>
        </p:nvSpPr>
        <p:spPr>
          <a:xfrm>
            <a:off x="965200" y="914400"/>
            <a:ext cx="306174" cy="286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1.</a:t>
            </a:r>
          </a:p>
        </p:txBody>
      </p:sp>
      <p:sp>
        <p:nvSpPr>
          <p:cNvPr id="15" name="Minterm to Maxterm conversion:…">
            <a:extLst>
              <a:ext uri="{FF2B5EF4-FFF2-40B4-BE49-F238E27FC236}">
                <a16:creationId xmlns:a16="http://schemas.microsoft.com/office/drawing/2014/main" id="{971B6EC3-405F-4E4C-82E3-EBE473CE4232}"/>
              </a:ext>
            </a:extLst>
          </p:cNvPr>
          <p:cNvSpPr txBox="1"/>
          <p:nvPr/>
        </p:nvSpPr>
        <p:spPr>
          <a:xfrm>
            <a:off x="1435100" y="914400"/>
            <a:ext cx="7157409" cy="9930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 err="1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Minterm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to Maxterm conversion:</a:t>
            </a: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    rewrite </a:t>
            </a:r>
            <a:r>
              <a:rPr kumimoji="0" sz="1800" b="1" i="0" u="none" strike="noStrike" kern="1200" cap="none" spc="0" normalizeH="0" baseline="0" noProof="0" err="1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minterm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shorthand using maxterm shorthand</a:t>
            </a: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    replace </a:t>
            </a:r>
            <a:r>
              <a:rPr kumimoji="0" sz="1800" b="1" i="0" u="none" strike="noStrike" kern="1200" cap="none" spc="0" normalizeH="0" baseline="0" noProof="0" err="1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minterm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indices with the indices not already used</a:t>
            </a: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    </a:t>
            </a:r>
            <a:endParaRPr kumimoji="0" sz="1800" b="1" i="0" u="none" strike="noStrike" kern="1200" cap="none" spc="0" normalizeH="0" baseline="0" noProof="0">
              <a:ln>
                <a:noFill/>
              </a:ln>
              <a:solidFill>
                <a:srgbClr val="DA273E"/>
              </a:solidFill>
              <a:effectLst/>
              <a:uLnTx/>
              <a:uFill>
                <a:solidFill>
                  <a:srgbClr val="DA273E"/>
                </a:solidFill>
              </a:uFill>
              <a:latin typeface="Tahoma"/>
              <a:cs typeface="Arial"/>
              <a:sym typeface="Arial"/>
            </a:endParaRPr>
          </a:p>
        </p:txBody>
      </p:sp>
      <p:sp>
        <p:nvSpPr>
          <p:cNvPr id="16" name="2.">
            <a:extLst>
              <a:ext uri="{FF2B5EF4-FFF2-40B4-BE49-F238E27FC236}">
                <a16:creationId xmlns:a16="http://schemas.microsoft.com/office/drawing/2014/main" id="{26DCFE1D-5E57-43FE-8C40-C23EC9756AE8}"/>
              </a:ext>
            </a:extLst>
          </p:cNvPr>
          <p:cNvSpPr txBox="1"/>
          <p:nvPr/>
        </p:nvSpPr>
        <p:spPr>
          <a:xfrm>
            <a:off x="939800" y="2133600"/>
            <a:ext cx="306174" cy="286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2.</a:t>
            </a:r>
          </a:p>
        </p:txBody>
      </p:sp>
      <p:sp>
        <p:nvSpPr>
          <p:cNvPr id="17" name="Maxterm to Minterm conversion:">
            <a:extLst>
              <a:ext uri="{FF2B5EF4-FFF2-40B4-BE49-F238E27FC236}">
                <a16:creationId xmlns:a16="http://schemas.microsoft.com/office/drawing/2014/main" id="{0545CE9F-31BA-4F06-A25D-EE3D5569101E}"/>
              </a:ext>
            </a:extLst>
          </p:cNvPr>
          <p:cNvSpPr txBox="1"/>
          <p:nvPr/>
        </p:nvSpPr>
        <p:spPr>
          <a:xfrm>
            <a:off x="1397000" y="2133600"/>
            <a:ext cx="3925755" cy="286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Maxterm to </a:t>
            </a:r>
            <a:r>
              <a:rPr kumimoji="0" sz="1800" b="1" i="0" u="none" strike="noStrike" kern="1200" cap="none" spc="0" normalizeH="0" baseline="0" noProof="0" err="1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Minterm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conversion:</a:t>
            </a:r>
          </a:p>
        </p:txBody>
      </p:sp>
      <p:sp>
        <p:nvSpPr>
          <p:cNvPr id="18" name="rewrite maxterm shorthand using minterm shorthand…">
            <a:extLst>
              <a:ext uri="{FF2B5EF4-FFF2-40B4-BE49-F238E27FC236}">
                <a16:creationId xmlns:a16="http://schemas.microsoft.com/office/drawing/2014/main" id="{9377D923-A30C-4D64-A8D9-7CF7185F56B2}"/>
              </a:ext>
            </a:extLst>
          </p:cNvPr>
          <p:cNvSpPr txBox="1"/>
          <p:nvPr/>
        </p:nvSpPr>
        <p:spPr>
          <a:xfrm>
            <a:off x="1739900" y="2374900"/>
            <a:ext cx="6881692" cy="5221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rewrite maxterm shorthand using </a:t>
            </a:r>
            <a:r>
              <a:rPr kumimoji="0" sz="1800" b="1" i="0" u="none" strike="noStrike" kern="1200" cap="none" spc="0" normalizeH="0" baseline="0" noProof="0" err="1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minterm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shorthand</a:t>
            </a: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replace maxterm indices with the indices not already used</a:t>
            </a:r>
          </a:p>
        </p:txBody>
      </p:sp>
      <p:sp>
        <p:nvSpPr>
          <p:cNvPr id="19" name="3.">
            <a:extLst>
              <a:ext uri="{FF2B5EF4-FFF2-40B4-BE49-F238E27FC236}">
                <a16:creationId xmlns:a16="http://schemas.microsoft.com/office/drawing/2014/main" id="{3EFECE17-65E6-4B66-9952-AD03FA177BDF}"/>
              </a:ext>
            </a:extLst>
          </p:cNvPr>
          <p:cNvSpPr txBox="1"/>
          <p:nvPr/>
        </p:nvSpPr>
        <p:spPr>
          <a:xfrm>
            <a:off x="939800" y="3282451"/>
            <a:ext cx="306174" cy="286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3.</a:t>
            </a:r>
          </a:p>
        </p:txBody>
      </p:sp>
      <p:sp>
        <p:nvSpPr>
          <p:cNvPr id="20" name="Expansion of ƒ to expansion of ƒ':">
            <a:extLst>
              <a:ext uri="{FF2B5EF4-FFF2-40B4-BE49-F238E27FC236}">
                <a16:creationId xmlns:a16="http://schemas.microsoft.com/office/drawing/2014/main" id="{F4EE6C9A-ED75-4F11-8341-06AA2F4108C8}"/>
              </a:ext>
            </a:extLst>
          </p:cNvPr>
          <p:cNvSpPr txBox="1"/>
          <p:nvPr/>
        </p:nvSpPr>
        <p:spPr>
          <a:xfrm>
            <a:off x="1384300" y="3282451"/>
            <a:ext cx="4029949" cy="286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Expansion of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to expansion of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 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:</a:t>
            </a:r>
          </a:p>
        </p:txBody>
      </p:sp>
      <p:sp>
        <p:nvSpPr>
          <p:cNvPr id="22" name="4.">
            <a:extLst>
              <a:ext uri="{FF2B5EF4-FFF2-40B4-BE49-F238E27FC236}">
                <a16:creationId xmlns:a16="http://schemas.microsoft.com/office/drawing/2014/main" id="{B542D910-65F0-4031-8F91-82914FBCFF7B}"/>
              </a:ext>
            </a:extLst>
          </p:cNvPr>
          <p:cNvSpPr txBox="1"/>
          <p:nvPr/>
        </p:nvSpPr>
        <p:spPr>
          <a:xfrm>
            <a:off x="952500" y="4704851"/>
            <a:ext cx="306174" cy="286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4.</a:t>
            </a:r>
          </a:p>
        </p:txBody>
      </p:sp>
      <p:sp>
        <p:nvSpPr>
          <p:cNvPr id="23" name="Minterm expansion of ƒ to Maxterm expansion of ƒ':">
            <a:extLst>
              <a:ext uri="{FF2B5EF4-FFF2-40B4-BE49-F238E27FC236}">
                <a16:creationId xmlns:a16="http://schemas.microsoft.com/office/drawing/2014/main" id="{D0147130-A858-4A35-865B-CB806929DA6E}"/>
              </a:ext>
            </a:extLst>
          </p:cNvPr>
          <p:cNvSpPr txBox="1"/>
          <p:nvPr/>
        </p:nvSpPr>
        <p:spPr>
          <a:xfrm>
            <a:off x="1384300" y="4730251"/>
            <a:ext cx="6115457" cy="286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>
            <a:lvl1pPr marL="38100" marR="38100" defTabSz="914400">
              <a:lnSpc>
                <a:spcPct val="85000"/>
              </a:lnSpc>
              <a:buClr>
                <a:srgbClr val="062B6B"/>
              </a:buClr>
              <a:buFont typeface="Arial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/>
            </a:pPr>
            <a:r>
              <a:rPr kumimoji="0" sz="1800" b="1" i="0" u="none" strike="noStrike" kern="1200" cap="none" spc="0" normalizeH="0" baseline="0" noProof="0" err="1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Minterm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expansion of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to Maxterm expansion of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:</a:t>
            </a:r>
          </a:p>
        </p:txBody>
      </p:sp>
      <p:sp>
        <p:nvSpPr>
          <p:cNvPr id="24" name="Line">
            <a:extLst>
              <a:ext uri="{FF2B5EF4-FFF2-40B4-BE49-F238E27FC236}">
                <a16:creationId xmlns:a16="http://schemas.microsoft.com/office/drawing/2014/main" id="{108AB765-CE7F-4ABB-890C-273E6A96AE71}"/>
              </a:ext>
            </a:extLst>
          </p:cNvPr>
          <p:cNvSpPr/>
          <p:nvPr/>
        </p:nvSpPr>
        <p:spPr>
          <a:xfrm flipV="1">
            <a:off x="4287647" y="3922054"/>
            <a:ext cx="665353" cy="7"/>
          </a:xfrm>
          <a:prstGeom prst="line">
            <a:avLst/>
          </a:prstGeom>
          <a:ln w="12700">
            <a:solidFill>
              <a:srgbClr val="062B6B"/>
            </a:solidFill>
            <a:tailEnd type="triangle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5" name="rewrite in Maxterm form, using the same indices as ƒ…">
            <a:extLst>
              <a:ext uri="{FF2B5EF4-FFF2-40B4-BE49-F238E27FC236}">
                <a16:creationId xmlns:a16="http://schemas.microsoft.com/office/drawing/2014/main" id="{40C002AA-792F-4C0E-9449-A4A9A6D41878}"/>
              </a:ext>
            </a:extLst>
          </p:cNvPr>
          <p:cNvSpPr txBox="1"/>
          <p:nvPr/>
        </p:nvSpPr>
        <p:spPr>
          <a:xfrm>
            <a:off x="533400" y="4987610"/>
            <a:ext cx="8610600" cy="286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5400" tIns="25400" rIns="25400" bIns="25400">
            <a:spAutoFit/>
          </a:bodyPr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            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ahoma"/>
                <a:cs typeface="Arial"/>
                <a:sym typeface="Arial"/>
              </a:rPr>
              <a:t>rewrite in Maxterm form, using the same indices as </a:t>
            </a:r>
          </a:p>
        </p:txBody>
      </p:sp>
      <p:sp>
        <p:nvSpPr>
          <p:cNvPr id="26" name="Line">
            <a:extLst>
              <a:ext uri="{FF2B5EF4-FFF2-40B4-BE49-F238E27FC236}">
                <a16:creationId xmlns:a16="http://schemas.microsoft.com/office/drawing/2014/main" id="{7B3FAF6F-7712-457B-ADDD-6488553F1954}"/>
              </a:ext>
            </a:extLst>
          </p:cNvPr>
          <p:cNvSpPr/>
          <p:nvPr/>
        </p:nvSpPr>
        <p:spPr>
          <a:xfrm flipV="1">
            <a:off x="4287647" y="4468706"/>
            <a:ext cx="665353" cy="7"/>
          </a:xfrm>
          <a:prstGeom prst="line">
            <a:avLst/>
          </a:prstGeom>
          <a:ln w="12700">
            <a:solidFill>
              <a:srgbClr val="062B6B"/>
            </a:solidFill>
            <a:tailEnd type="triangle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7" name="Line">
            <a:extLst>
              <a:ext uri="{FF2B5EF4-FFF2-40B4-BE49-F238E27FC236}">
                <a16:creationId xmlns:a16="http://schemas.microsoft.com/office/drawing/2014/main" id="{6FAD8BA0-1883-428B-B115-457156896622}"/>
              </a:ext>
            </a:extLst>
          </p:cNvPr>
          <p:cNvSpPr/>
          <p:nvPr/>
        </p:nvSpPr>
        <p:spPr>
          <a:xfrm flipV="1">
            <a:off x="4287647" y="5559877"/>
            <a:ext cx="665353" cy="7"/>
          </a:xfrm>
          <a:prstGeom prst="line">
            <a:avLst/>
          </a:prstGeom>
          <a:ln w="12700">
            <a:solidFill>
              <a:srgbClr val="062B6B"/>
            </a:solidFill>
            <a:tailEnd type="triangle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Line">
            <a:extLst>
              <a:ext uri="{FF2B5EF4-FFF2-40B4-BE49-F238E27FC236}">
                <a16:creationId xmlns:a16="http://schemas.microsoft.com/office/drawing/2014/main" id="{5A6264E4-E823-4402-AB33-D36F3B9A8DC2}"/>
              </a:ext>
            </a:extLst>
          </p:cNvPr>
          <p:cNvSpPr/>
          <p:nvPr/>
        </p:nvSpPr>
        <p:spPr>
          <a:xfrm flipV="1">
            <a:off x="4287647" y="5970214"/>
            <a:ext cx="665353" cy="7"/>
          </a:xfrm>
          <a:prstGeom prst="line">
            <a:avLst/>
          </a:prstGeom>
          <a:ln w="12700">
            <a:solidFill>
              <a:srgbClr val="062B6B"/>
            </a:solidFill>
            <a:tailEnd type="triangle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anose="020B0600070205080204" pitchFamily="34" charset="-128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400B6A64-6A0E-42A4-8F80-B58202AA328B}"/>
                  </a:ext>
                </a:extLst>
              </p:cNvPr>
              <p:cNvSpPr/>
              <p:nvPr/>
            </p:nvSpPr>
            <p:spPr>
              <a:xfrm>
                <a:off x="1715187" y="1600200"/>
                <a:ext cx="515557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>
                      <a:solidFill>
                        <a:srgbClr val="D21C42"/>
                      </a:solidFill>
                    </a:uFill>
                    <a:latin typeface="Arial" panose="020B0604020202020204" pitchFamily="34" charset="0"/>
                    <a:ea typeface="Arial"/>
                    <a:cs typeface="Arial"/>
                    <a:sym typeface="Arial"/>
                  </a:rPr>
                  <a:t>E.g., </a:t>
                </a:r>
                <a14:m>
                  <m:oMath xmlns:m="http://schemas.openxmlformats.org/officeDocument/2006/math">
                    <m:r>
                      <a:rPr kumimoji="0" lang="en-US" sz="1800" b="1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𝐅</m:t>
                    </m:r>
                    <m:d>
                      <m:dPr>
                        <m:ctrlP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</m:ctrlPr>
                      </m:dPr>
                      <m:e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𝑨</m:t>
                        </m:r>
                        <m: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,</m:t>
                        </m:r>
                        <m: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𝑩</m:t>
                        </m:r>
                        <m: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,</m:t>
                        </m:r>
                        <m: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𝑪</m:t>
                        </m:r>
                      </m:e>
                    </m:d>
                    <m:r>
                      <a:rPr kumimoji="0" lang="en-US" sz="18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=</m:t>
                    </m:r>
                    <m:nary>
                      <m:naryPr>
                        <m:chr m:val="∑"/>
                        <m:subHide m:val="on"/>
                        <m:supHide m:val="on"/>
                        <m:ctrlP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naryPr>
                      <m:sub/>
                      <m:sup/>
                      <m:e>
                        <m: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𝒎</m:t>
                        </m:r>
                        <m:d>
                          <m:dPr>
                            <m:ctrlPr>
                              <a:rPr kumimoji="0" lang="en-US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</m:ctrlPr>
                          </m:dPr>
                          <m:e>
                            <m:r>
                              <a:rPr kumimoji="0" lang="en-US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𝟑</m:t>
                            </m:r>
                            <m:r>
                              <a:rPr kumimoji="0" lang="en-US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,</m:t>
                            </m:r>
                            <m:r>
                              <a:rPr kumimoji="0" lang="en-US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𝟒</m:t>
                            </m:r>
                            <m:r>
                              <a:rPr kumimoji="0" lang="en-US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,</m:t>
                            </m:r>
                            <m:r>
                              <a:rPr kumimoji="0" lang="en-US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𝟓</m:t>
                            </m:r>
                            <m:r>
                              <a:rPr kumimoji="0" lang="en-US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,</m:t>
                            </m:r>
                            <m:r>
                              <a:rPr kumimoji="0" lang="en-US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𝟔</m:t>
                            </m:r>
                            <m:r>
                              <a:rPr kumimoji="0" lang="en-US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,</m:t>
                            </m:r>
                            <m:r>
                              <a:rPr kumimoji="0" lang="en-US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𝟕</m:t>
                            </m:r>
                          </m:e>
                        </m:d>
                        <m: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=</m:t>
                        </m:r>
                        <m:nary>
                          <m:naryPr>
                            <m:chr m:val="∏"/>
                            <m:subHide m:val="on"/>
                            <m:supHide m:val="on"/>
                            <m:ctrlPr>
                              <a:rPr kumimoji="0" lang="en-US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kumimoji="0" lang="en-US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𝑴</m:t>
                            </m:r>
                            <m:r>
                              <a:rPr kumimoji="0" lang="en-US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(</m:t>
                            </m:r>
                            <m:r>
                              <a:rPr kumimoji="0" lang="en-US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𝟎</m:t>
                            </m:r>
                            <m:r>
                              <a:rPr kumimoji="0" lang="en-US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,</m:t>
                            </m:r>
                            <m:r>
                              <a:rPr kumimoji="0" lang="en-US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𝟏</m:t>
                            </m:r>
                            <m:r>
                              <a:rPr kumimoji="0" lang="en-US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,</m:t>
                            </m:r>
                            <m:r>
                              <a:rPr kumimoji="0" lang="en-US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𝟐</m:t>
                            </m:r>
                            <m:r>
                              <a:rPr kumimoji="0" lang="en-US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)</m:t>
                            </m:r>
                          </m:e>
                        </m:nary>
                      </m:e>
                    </m:nary>
                  </m:oMath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400B6A64-6A0E-42A4-8F80-B58202AA328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5187" y="1600200"/>
                <a:ext cx="5155579" cy="369332"/>
              </a:xfrm>
              <a:prstGeom prst="rect">
                <a:avLst/>
              </a:prstGeom>
              <a:blipFill>
                <a:blip r:embed="rId2"/>
                <a:stretch>
                  <a:fillRect l="-946" t="-120000" b="-18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517C9B7A-18F1-4994-82EB-B6653C3E57BF}"/>
                  </a:ext>
                </a:extLst>
              </p:cNvPr>
              <p:cNvSpPr/>
              <p:nvPr/>
            </p:nvSpPr>
            <p:spPr>
              <a:xfrm>
                <a:off x="1749054" y="2825251"/>
                <a:ext cx="515557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>
                      <a:solidFill>
                        <a:srgbClr val="D21C42"/>
                      </a:solidFill>
                    </a:uFill>
                    <a:latin typeface="Arial" panose="020B0604020202020204" pitchFamily="34" charset="0"/>
                    <a:ea typeface="Arial"/>
                    <a:cs typeface="Arial"/>
                    <a:sym typeface="Arial"/>
                  </a:rPr>
                  <a:t>E.g., </a:t>
                </a:r>
                <a14:m>
                  <m:oMath xmlns:m="http://schemas.openxmlformats.org/officeDocument/2006/math">
                    <m:r>
                      <a:rPr kumimoji="0" lang="en-US" sz="1800" b="1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𝐅</m:t>
                    </m:r>
                    <m:d>
                      <m:dPr>
                        <m:ctrlP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</m:ctrlPr>
                      </m:dPr>
                      <m:e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𝑨</m:t>
                        </m:r>
                        <m: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,</m:t>
                        </m:r>
                        <m: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𝑩</m:t>
                        </m:r>
                        <m: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,</m:t>
                        </m:r>
                        <m: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𝑪</m:t>
                        </m:r>
                      </m:e>
                    </m:d>
                    <m:r>
                      <a:rPr kumimoji="0" lang="en-US" sz="18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cs typeface="Arial"/>
                        <a:sym typeface="Arial"/>
                      </a:rPr>
                      <m:t>=</m:t>
                    </m:r>
                    <m:nary>
                      <m:naryPr>
                        <m:chr m:val="∏"/>
                        <m:subHide m:val="on"/>
                        <m:supHide m:val="on"/>
                        <m:ctrlP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naryPr>
                      <m:sub/>
                      <m:sup/>
                      <m:e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𝑴</m:t>
                        </m:r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(</m:t>
                        </m:r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𝟎</m:t>
                        </m:r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,</m:t>
                        </m:r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𝟏</m:t>
                        </m:r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,</m:t>
                        </m:r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𝟐</m:t>
                        </m:r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)</m:t>
                        </m:r>
                      </m:e>
                    </m:nary>
                    <m:r>
                      <a:rPr kumimoji="0" lang="en-US" sz="18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=</m:t>
                    </m:r>
                    <m:nary>
                      <m:naryPr>
                        <m:chr m:val="∑"/>
                        <m:subHide m:val="on"/>
                        <m:supHide m:val="on"/>
                        <m:ctrlP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naryPr>
                      <m:sub/>
                      <m:sup/>
                      <m:e>
                        <m: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𝒎</m:t>
                        </m:r>
                        <m:d>
                          <m:dPr>
                            <m:ctrlPr>
                              <a:rPr kumimoji="0" lang="en-US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</m:ctrlPr>
                          </m:dPr>
                          <m:e>
                            <m:r>
                              <a:rPr kumimoji="0" lang="en-US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𝟑</m:t>
                            </m:r>
                            <m:r>
                              <a:rPr kumimoji="0" lang="en-US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,</m:t>
                            </m:r>
                            <m:r>
                              <a:rPr kumimoji="0" lang="en-US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𝟒</m:t>
                            </m:r>
                            <m:r>
                              <a:rPr kumimoji="0" lang="en-US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,</m:t>
                            </m:r>
                            <m:r>
                              <a:rPr kumimoji="0" lang="en-US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𝟓</m:t>
                            </m:r>
                            <m:r>
                              <a:rPr kumimoji="0" lang="en-US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,</m:t>
                            </m:r>
                            <m:r>
                              <a:rPr kumimoji="0" lang="en-US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𝟔</m:t>
                            </m:r>
                            <m:r>
                              <a:rPr kumimoji="0" lang="en-US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,</m:t>
                            </m:r>
                            <m:r>
                              <a:rPr kumimoji="0" lang="en-US" sz="1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𝟕</m:t>
                            </m:r>
                          </m:e>
                        </m:d>
                      </m:e>
                    </m:nary>
                  </m:oMath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517C9B7A-18F1-4994-82EB-B6653C3E57B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9054" y="2825251"/>
                <a:ext cx="5155579" cy="369332"/>
              </a:xfrm>
              <a:prstGeom prst="rect">
                <a:avLst/>
              </a:prstGeom>
              <a:blipFill>
                <a:blip r:embed="rId3"/>
                <a:stretch>
                  <a:fillRect l="-1064" t="-118033" b="-1852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FCD0BB4-5086-408A-9E80-33CB2298CA7D}"/>
                  </a:ext>
                </a:extLst>
              </p:cNvPr>
              <p:cNvSpPr/>
              <p:nvPr/>
            </p:nvSpPr>
            <p:spPr>
              <a:xfrm>
                <a:off x="152400" y="3575332"/>
                <a:ext cx="3980828" cy="76309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𝐄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.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𝐠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., </m:t>
                      </m:r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𝐅</m:t>
                      </m:r>
                      <m:d>
                        <m:dPr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d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𝑨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𝑩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</m:d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naryPr>
                        <m:sub/>
                        <m:sup/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𝒎</m:t>
                          </m:r>
                          <m:d>
                            <m:dPr>
                              <m:ctrlPr>
                                <a:rPr kumimoji="0" lang="en-US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</m:ctrlPr>
                            </m:dPr>
                            <m:e>
                              <m:r>
                                <a:rPr kumimoji="0" lang="en-US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  <m:t>𝟑</m:t>
                              </m:r>
                              <m:r>
                                <a:rPr kumimoji="0" lang="en-US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  <m:t>,</m:t>
                              </m:r>
                              <m:r>
                                <a:rPr kumimoji="0" lang="en-US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  <m:t>𝟒</m:t>
                              </m:r>
                              <m:r>
                                <a:rPr kumimoji="0" lang="en-US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  <m:t>,</m:t>
                              </m:r>
                              <m:r>
                                <a:rPr kumimoji="0" lang="en-US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  <m:t>𝟓</m:t>
                              </m:r>
                              <m:r>
                                <a:rPr kumimoji="0" lang="en-US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  <m:t>,</m:t>
                              </m:r>
                              <m:r>
                                <a:rPr kumimoji="0" lang="en-US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  <m:t>𝟔</m:t>
                              </m:r>
                              <m:r>
                                <a:rPr kumimoji="0" lang="en-US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  <m:t>,</m:t>
                              </m:r>
                              <m:r>
                                <a:rPr kumimoji="0" lang="en-US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  <m:t>𝟕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0FCD0BB4-5086-408A-9E80-33CB2298CA7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3575332"/>
                <a:ext cx="3980828" cy="76309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AC83668A-12BD-4B04-A31D-DFCE91C3B3B5}"/>
                  </a:ext>
                </a:extLst>
              </p:cNvPr>
              <p:cNvSpPr/>
              <p:nvPr/>
            </p:nvSpPr>
            <p:spPr>
              <a:xfrm>
                <a:off x="5036662" y="3514520"/>
                <a:ext cx="3060171" cy="76309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𝑭</m:t>
                          </m:r>
                        </m:e>
                      </m:acc>
                      <m:d>
                        <m:dPr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d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𝑨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𝑩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</m:d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naryPr>
                        <m:sub/>
                        <m:sup/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𝒎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(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𝟎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𝟐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AC83668A-12BD-4B04-A31D-DFCE91C3B3B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6662" y="3514520"/>
                <a:ext cx="3060171" cy="76309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7F279F59-4719-43DB-9163-B04AB83297A3}"/>
                  </a:ext>
                </a:extLst>
              </p:cNvPr>
              <p:cNvSpPr/>
              <p:nvPr/>
            </p:nvSpPr>
            <p:spPr>
              <a:xfrm>
                <a:off x="6187101" y="4050423"/>
                <a:ext cx="2309927" cy="76309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=</m:t>
                      </m:r>
                      <m:nary>
                        <m:naryPr>
                          <m:chr m:val="∏"/>
                          <m:subHide m:val="on"/>
                          <m:supHide m:val="on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naryPr>
                        <m:sub/>
                        <m:sup/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𝑴</m:t>
                          </m:r>
                          <m:d>
                            <m:dPr>
                              <m:ctrlPr>
                                <a:rPr kumimoji="0" lang="en-US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</m:ctrlPr>
                            </m:dPr>
                            <m:e>
                              <m:r>
                                <a:rPr kumimoji="0" lang="en-US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  <m:t>𝟑</m:t>
                              </m:r>
                              <m:r>
                                <a:rPr kumimoji="0" lang="en-US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  <m:t>,</m:t>
                              </m:r>
                              <m:r>
                                <a:rPr kumimoji="0" lang="en-US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  <m:t>𝟒</m:t>
                              </m:r>
                              <m:r>
                                <a:rPr kumimoji="0" lang="en-US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  <m:t>,</m:t>
                              </m:r>
                              <m:r>
                                <a:rPr kumimoji="0" lang="en-US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  <m:t>𝟓</m:t>
                              </m:r>
                              <m:r>
                                <a:rPr kumimoji="0" lang="en-US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  <m:t>,</m:t>
                              </m:r>
                              <m:r>
                                <a:rPr kumimoji="0" lang="en-US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  <m:t>𝟔</m:t>
                              </m:r>
                              <m:r>
                                <a:rPr kumimoji="0" lang="en-US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  <m:t>,</m:t>
                              </m:r>
                              <m:r>
                                <a:rPr kumimoji="0" lang="en-US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  <m:t>𝟕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7F279F59-4719-43DB-9163-B04AB83297A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7101" y="4050423"/>
                <a:ext cx="2309927" cy="76309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CA185FC-0862-42F9-A31A-502E02919722}"/>
                  </a:ext>
                </a:extLst>
              </p:cNvPr>
              <p:cNvSpPr/>
              <p:nvPr/>
            </p:nvSpPr>
            <p:spPr>
              <a:xfrm>
                <a:off x="1776495" y="4087159"/>
                <a:ext cx="1861855" cy="76309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=</m:t>
                      </m:r>
                      <m:nary>
                        <m:naryPr>
                          <m:chr m:val="∏"/>
                          <m:subHide m:val="on"/>
                          <m:supHide m:val="on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naryPr>
                        <m:sub/>
                        <m:sup/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𝑴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(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𝟎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𝟐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CA185FC-0862-42F9-A31A-502E0291972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6495" y="4087159"/>
                <a:ext cx="1861855" cy="76309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B78B1CA9-EF03-44A1-83F5-3CFA648A3547}"/>
                  </a:ext>
                </a:extLst>
              </p:cNvPr>
              <p:cNvSpPr/>
              <p:nvPr/>
            </p:nvSpPr>
            <p:spPr>
              <a:xfrm>
                <a:off x="2865732" y="3182565"/>
                <a:ext cx="40107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𝐅</m:t>
                      </m:r>
                    </m:oMath>
                  </m:oMathPara>
                </a14:m>
                <a:endPara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B78B1CA9-EF03-44A1-83F5-3CFA648A35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5732" y="3182565"/>
                <a:ext cx="401072" cy="40011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B4BA6BE5-7599-48CA-8CBD-53377224301D}"/>
                  </a:ext>
                </a:extLst>
              </p:cNvPr>
              <p:cNvSpPr/>
              <p:nvPr/>
            </p:nvSpPr>
            <p:spPr>
              <a:xfrm>
                <a:off x="4920628" y="3201175"/>
                <a:ext cx="39626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ysClr val="windowText" lastClr="000000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ysClr val="windowText" lastClr="000000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𝑭</m:t>
                          </m:r>
                        </m:e>
                      </m:acc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B4BA6BE5-7599-48CA-8CBD-53377224301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0628" y="3201175"/>
                <a:ext cx="396262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5F2EDCB7-4BFB-4499-849C-11ABB47BEA9B}"/>
                  </a:ext>
                </a:extLst>
              </p:cNvPr>
              <p:cNvSpPr/>
              <p:nvPr/>
            </p:nvSpPr>
            <p:spPr>
              <a:xfrm>
                <a:off x="152400" y="5138916"/>
                <a:ext cx="3980828" cy="76309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𝐄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.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𝐠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., </m:t>
                      </m:r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𝐅</m:t>
                      </m:r>
                      <m:d>
                        <m:dPr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d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𝑨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𝑩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</m:d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naryPr>
                        <m:sub/>
                        <m:sup/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𝒎</m:t>
                          </m:r>
                          <m:d>
                            <m:dPr>
                              <m:ctrlPr>
                                <a:rPr kumimoji="0" lang="en-US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</m:ctrlPr>
                            </m:dPr>
                            <m:e>
                              <m:r>
                                <a:rPr kumimoji="0" lang="en-US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  <m:t>𝟑</m:t>
                              </m:r>
                              <m:r>
                                <a:rPr kumimoji="0" lang="en-US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  <m:t>,</m:t>
                              </m:r>
                              <m:r>
                                <a:rPr kumimoji="0" lang="en-US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  <m:t>𝟒</m:t>
                              </m:r>
                              <m:r>
                                <a:rPr kumimoji="0" lang="en-US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  <m:t>,</m:t>
                              </m:r>
                              <m:r>
                                <a:rPr kumimoji="0" lang="en-US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  <m:t>𝟓</m:t>
                              </m:r>
                              <m:r>
                                <a:rPr kumimoji="0" lang="en-US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  <m:t>,</m:t>
                              </m:r>
                              <m:r>
                                <a:rPr kumimoji="0" lang="en-US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  <m:t>𝟔</m:t>
                              </m:r>
                              <m:r>
                                <a:rPr kumimoji="0" lang="en-US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  <m:t>,</m:t>
                              </m:r>
                              <m:r>
                                <a:rPr kumimoji="0" lang="en-US" sz="18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cs typeface="Arial"/>
                                  <a:sym typeface="Arial"/>
                                </a:rPr>
                                <m:t>𝟕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5F2EDCB7-4BFB-4499-849C-11ABB47BEA9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5138916"/>
                <a:ext cx="3980828" cy="763094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B0B4394D-573F-4144-B28D-91FF9E9B93A6}"/>
                  </a:ext>
                </a:extLst>
              </p:cNvPr>
              <p:cNvSpPr/>
              <p:nvPr/>
            </p:nvSpPr>
            <p:spPr>
              <a:xfrm>
                <a:off x="5230706" y="5297269"/>
                <a:ext cx="3684694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accPr>
                      <m:e>
                        <m: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𝑭</m:t>
                        </m:r>
                      </m:e>
                    </m:acc>
                    <m:d>
                      <m:dPr>
                        <m:ctrlP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</m:ctrlPr>
                      </m:dPr>
                      <m:e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𝑨</m:t>
                        </m:r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,</m:t>
                        </m:r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𝑩</m:t>
                        </m:r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,</m:t>
                        </m:r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𝑪</m:t>
                        </m:r>
                      </m:e>
                    </m:d>
                  </m:oMath>
                </a14:m>
                <a:r>
                  <a: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>
                      <a:solidFill>
                        <a:srgbClr val="D21C42"/>
                      </a:solidFill>
                    </a:uFill>
                    <a:latin typeface="Arial" panose="020B0604020202020204" pitchFamily="34" charset="0"/>
                    <a:ea typeface="ＭＳ Ｐゴシック" panose="020B0600070205080204" pitchFamily="34" charset="-128"/>
                    <a:cs typeface="Arial"/>
                    <a:sym typeface="Arial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US" sz="18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cs typeface="Arial"/>
                        <a:sym typeface="Arial"/>
                      </a:rPr>
                      <m:t>=</m:t>
                    </m:r>
                    <m:nary>
                      <m:naryPr>
                        <m:chr m:val="∏"/>
                        <m:subHide m:val="on"/>
                        <m:supHide m:val="on"/>
                        <m:ctrlP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naryPr>
                      <m:sub/>
                      <m:sup/>
                      <m:e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𝑴</m:t>
                        </m:r>
                        <m:d>
                          <m:dPr>
                            <m:ctrlPr>
                              <a:rPr kumimoji="0" lang="en-US" sz="18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</m:ctrlPr>
                          </m:dPr>
                          <m:e>
                            <m:r>
                              <a:rPr kumimoji="0" lang="en-US" sz="18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𝟑</m:t>
                            </m:r>
                            <m:r>
                              <a:rPr kumimoji="0" lang="en-US" sz="18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,</m:t>
                            </m:r>
                            <m:r>
                              <a:rPr kumimoji="0" lang="en-US" sz="18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𝟒</m:t>
                            </m:r>
                            <m:r>
                              <a:rPr kumimoji="0" lang="en-US" sz="18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,</m:t>
                            </m:r>
                            <m:r>
                              <a:rPr kumimoji="0" lang="en-US" sz="18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𝟓</m:t>
                            </m:r>
                            <m:r>
                              <a:rPr kumimoji="0" lang="en-US" sz="18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,</m:t>
                            </m:r>
                            <m:r>
                              <a:rPr kumimoji="0" lang="en-US" sz="18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𝟔</m:t>
                            </m:r>
                            <m:r>
                              <a:rPr kumimoji="0" lang="en-US" sz="18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,</m:t>
                            </m:r>
                            <m:r>
                              <a:rPr kumimoji="0" lang="en-US" sz="18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𝟕</m:t>
                            </m:r>
                          </m:e>
                        </m:d>
                      </m:e>
                    </m:nary>
                  </m:oMath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B0B4394D-573F-4144-B28D-91FF9E9B93A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0706" y="5297269"/>
                <a:ext cx="3684694" cy="646331"/>
              </a:xfrm>
              <a:prstGeom prst="rect">
                <a:avLst/>
              </a:prstGeom>
              <a:blipFill>
                <a:blip r:embed="rId11"/>
                <a:stretch>
                  <a:fillRect t="-67925" b="-6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26BA87E5-9A30-4DD8-A080-B8B5EADAE029}"/>
                  </a:ext>
                </a:extLst>
              </p:cNvPr>
              <p:cNvSpPr/>
              <p:nvPr/>
            </p:nvSpPr>
            <p:spPr>
              <a:xfrm>
                <a:off x="6252854" y="5637706"/>
                <a:ext cx="1824346" cy="76309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naryPr>
                        <m:sub/>
                        <m:sup/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𝒎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(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𝟎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𝟐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26BA87E5-9A30-4DD8-A080-B8B5EADAE02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2854" y="5637706"/>
                <a:ext cx="1824346" cy="763094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7311DBD7-4557-4EE5-9885-DCE46F952CFC}"/>
                  </a:ext>
                </a:extLst>
              </p:cNvPr>
              <p:cNvSpPr/>
              <p:nvPr/>
            </p:nvSpPr>
            <p:spPr>
              <a:xfrm>
                <a:off x="1752600" y="5694921"/>
                <a:ext cx="1861855" cy="76309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=</m:t>
                      </m:r>
                      <m:nary>
                        <m:naryPr>
                          <m:chr m:val="∏"/>
                          <m:subHide m:val="on"/>
                          <m:supHide m:val="on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naryPr>
                        <m:sub/>
                        <m:sup/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𝑴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(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𝟎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𝟐</m:t>
                          </m:r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7311DBD7-4557-4EE5-9885-DCE46F952CF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2600" y="5694921"/>
                <a:ext cx="1861855" cy="763094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BF35853E-349C-4DDB-A1AC-74169743D9EF}"/>
                  </a:ext>
                </a:extLst>
              </p:cNvPr>
              <p:cNvSpPr/>
              <p:nvPr/>
            </p:nvSpPr>
            <p:spPr>
              <a:xfrm>
                <a:off x="3886575" y="4646778"/>
                <a:ext cx="40107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𝐅</m:t>
                      </m:r>
                    </m:oMath>
                  </m:oMathPara>
                </a14:m>
                <a:endPara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BF35853E-349C-4DDB-A1AC-74169743D9E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6575" y="4646778"/>
                <a:ext cx="401072" cy="400110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66B2EFCC-A0D2-4857-B908-6B4E958E55E5}"/>
                  </a:ext>
                </a:extLst>
              </p:cNvPr>
              <p:cNvSpPr/>
              <p:nvPr/>
            </p:nvSpPr>
            <p:spPr>
              <a:xfrm>
                <a:off x="6995138" y="4659606"/>
                <a:ext cx="39626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ysClr val="windowText" lastClr="000000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ysClr val="windowText" lastClr="000000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𝑭</m:t>
                          </m:r>
                        </m:e>
                      </m:acc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66B2EFCC-A0D2-4857-B908-6B4E958E55E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5138" y="4659606"/>
                <a:ext cx="396262" cy="369332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44B76A30-8976-4936-A4A8-613DE23D02BE}"/>
                  </a:ext>
                </a:extLst>
              </p:cNvPr>
              <p:cNvSpPr/>
              <p:nvPr/>
            </p:nvSpPr>
            <p:spPr>
              <a:xfrm>
                <a:off x="7285867" y="4899027"/>
                <a:ext cx="40107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0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𝐅</m:t>
                      </m:r>
                    </m:oMath>
                  </m:oMathPara>
                </a14:m>
                <a:endPara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44B76A30-8976-4936-A4A8-613DE23D02B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85867" y="4899027"/>
                <a:ext cx="401072" cy="400110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429164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/>
      <p:bldP spid="30" grpId="0"/>
      <p:bldP spid="5" grpId="0"/>
      <p:bldP spid="31" grpId="0"/>
      <p:bldP spid="7" grpId="0"/>
      <p:bldP spid="8" grpId="0"/>
      <p:bldP spid="9" grpId="0"/>
      <p:bldP spid="10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8077200" cy="1752600"/>
          </a:xfrm>
        </p:spPr>
        <p:txBody>
          <a:bodyPr/>
          <a:lstStyle/>
          <a:p>
            <a:r>
              <a:rPr lang="en-US"/>
              <a:t>Combinational Building Blocks used in Modern Computers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84C4D2-BDDB-4D95-ABCE-83F2DFEC20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3662804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/>
              <a:t>Combinational Building Blocks</a:t>
            </a:r>
          </a:p>
        </p:txBody>
      </p:sp>
      <p:sp>
        <p:nvSpPr>
          <p:cNvPr id="37891" name="Rectangle 4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/>
              <a:t>Combinational logic is often grouped into larger building blocks to build more </a:t>
            </a:r>
            <a:r>
              <a:rPr lang="en-US" dirty="0">
                <a:solidFill>
                  <a:srgbClr val="0000FF"/>
                </a:solidFill>
              </a:rPr>
              <a:t>complex systems</a:t>
            </a:r>
          </a:p>
          <a:p>
            <a:endParaRPr lang="en-US" dirty="0"/>
          </a:p>
          <a:p>
            <a:r>
              <a:rPr lang="en-US" dirty="0"/>
              <a:t>Hides the </a:t>
            </a:r>
            <a:r>
              <a:rPr lang="en-US" dirty="0">
                <a:solidFill>
                  <a:srgbClr val="C00000"/>
                </a:solidFill>
              </a:rPr>
              <a:t>unnecessary gate-level details </a:t>
            </a:r>
            <a:r>
              <a:rPr lang="en-US" dirty="0"/>
              <a:t>to emphasize the function of the building block</a:t>
            </a:r>
          </a:p>
          <a:p>
            <a:endParaRPr lang="en-US" dirty="0"/>
          </a:p>
          <a:p>
            <a:r>
              <a:rPr lang="en-US" dirty="0"/>
              <a:t>We now look at: </a:t>
            </a:r>
          </a:p>
          <a:p>
            <a:pPr lvl="1"/>
            <a:r>
              <a:rPr lang="en-US" dirty="0"/>
              <a:t>Decoder</a:t>
            </a:r>
          </a:p>
          <a:p>
            <a:pPr lvl="1"/>
            <a:r>
              <a:rPr lang="en-US" dirty="0"/>
              <a:t>Multiplexer</a:t>
            </a:r>
          </a:p>
          <a:p>
            <a:pPr lvl="1"/>
            <a:r>
              <a:rPr lang="en-US" dirty="0"/>
              <a:t>Full adder</a:t>
            </a:r>
          </a:p>
          <a:p>
            <a:pPr lvl="1"/>
            <a:r>
              <a:rPr lang="en-US" dirty="0"/>
              <a:t>PLA (Programmable Logic Array)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52147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78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8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548DAB-0ABB-014E-8883-66D6D3A2F1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Decoder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434724-290D-4C4C-AE96-54BE10BAE9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“Input pattern detector”</a:t>
            </a:r>
          </a:p>
          <a:p>
            <a:r>
              <a:rPr lang="en-US" dirty="0">
                <a:solidFill>
                  <a:srgbClr val="C00000"/>
                </a:solidFill>
              </a:rPr>
              <a:t>n</a:t>
            </a:r>
            <a:r>
              <a:rPr lang="en-US" dirty="0"/>
              <a:t> inputs and </a:t>
            </a:r>
            <a:r>
              <a:rPr lang="en-US" dirty="0">
                <a:solidFill>
                  <a:srgbClr val="C00000"/>
                </a:solidFill>
              </a:rPr>
              <a:t>2</a:t>
            </a:r>
            <a:r>
              <a:rPr lang="en-US" baseline="30000" dirty="0">
                <a:solidFill>
                  <a:srgbClr val="C00000"/>
                </a:solidFill>
              </a:rPr>
              <a:t>n</a:t>
            </a:r>
            <a:r>
              <a:rPr lang="en-US" dirty="0"/>
              <a:t> outputs</a:t>
            </a:r>
          </a:p>
          <a:p>
            <a:r>
              <a:rPr lang="en-US" dirty="0"/>
              <a:t>Exactly one of the outputs is 1 and all the rest are 0s</a:t>
            </a:r>
          </a:p>
          <a:p>
            <a:r>
              <a:rPr lang="en-US" dirty="0"/>
              <a:t>The </a:t>
            </a:r>
            <a:r>
              <a:rPr lang="en-US" dirty="0">
                <a:solidFill>
                  <a:srgbClr val="C00000"/>
                </a:solidFill>
              </a:rPr>
              <a:t>one</a:t>
            </a:r>
            <a:r>
              <a:rPr lang="en-US" dirty="0"/>
              <a:t> </a:t>
            </a:r>
            <a:r>
              <a:rPr lang="en-US" dirty="0">
                <a:solidFill>
                  <a:srgbClr val="C00000"/>
                </a:solidFill>
              </a:rPr>
              <a:t>output</a:t>
            </a:r>
            <a:r>
              <a:rPr lang="en-US" dirty="0"/>
              <a:t> that is logically 1 is the output corresponding to the input </a:t>
            </a:r>
            <a:r>
              <a:rPr lang="en-US" dirty="0">
                <a:solidFill>
                  <a:srgbClr val="C00000"/>
                </a:solidFill>
              </a:rPr>
              <a:t>pattern</a:t>
            </a:r>
            <a:r>
              <a:rPr lang="en-US" dirty="0"/>
              <a:t> that the logic circuit is expected to detect</a:t>
            </a:r>
          </a:p>
          <a:p>
            <a:r>
              <a:rPr lang="en-US" dirty="0"/>
              <a:t>Example: 2-to-4 decoder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ABEEAC-E8AB-4347-B0BB-9EBBCD1D96B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38</a:t>
            </a:fld>
            <a:endParaRPr lang="en-US" alt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EFFF47D-62A0-0F48-8F18-3A85715E7B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7038" y="4006850"/>
            <a:ext cx="2540000" cy="22479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E384662-8E16-B54B-BD1F-FE3918340F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4529044"/>
            <a:ext cx="3276600" cy="154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379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1B2C3-305C-4107-AAAB-C091CAD85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Decoder (I)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7310EB-68C8-4CD8-82C9-9D2E8998D7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n</a:t>
            </a:r>
            <a:r>
              <a:rPr lang="en-US" dirty="0"/>
              <a:t> inputs and </a:t>
            </a:r>
            <a:r>
              <a:rPr lang="en-US" dirty="0">
                <a:solidFill>
                  <a:srgbClr val="C00000"/>
                </a:solidFill>
              </a:rPr>
              <a:t>2</a:t>
            </a:r>
            <a:r>
              <a:rPr lang="en-US" baseline="30000" dirty="0">
                <a:solidFill>
                  <a:srgbClr val="C00000"/>
                </a:solidFill>
              </a:rPr>
              <a:t>n</a:t>
            </a:r>
            <a:r>
              <a:rPr lang="en-US" dirty="0"/>
              <a:t> outputs</a:t>
            </a:r>
          </a:p>
          <a:p>
            <a:r>
              <a:rPr lang="en-US" dirty="0"/>
              <a:t>Exactly one of the outputs is 1 and all the rest are 0s</a:t>
            </a:r>
          </a:p>
          <a:p>
            <a:r>
              <a:rPr lang="en-US" dirty="0"/>
              <a:t>The </a:t>
            </a:r>
            <a:r>
              <a:rPr lang="en-US" dirty="0">
                <a:solidFill>
                  <a:srgbClr val="C00000"/>
                </a:solidFill>
              </a:rPr>
              <a:t>one</a:t>
            </a:r>
            <a:r>
              <a:rPr lang="en-US" dirty="0"/>
              <a:t> </a:t>
            </a:r>
            <a:r>
              <a:rPr lang="en-US" dirty="0">
                <a:solidFill>
                  <a:srgbClr val="C00000"/>
                </a:solidFill>
              </a:rPr>
              <a:t>output</a:t>
            </a:r>
            <a:r>
              <a:rPr lang="en-US" dirty="0"/>
              <a:t> that is logically 1 is the output corresponding to the input </a:t>
            </a:r>
            <a:r>
              <a:rPr lang="en-US" dirty="0">
                <a:solidFill>
                  <a:srgbClr val="C00000"/>
                </a:solidFill>
              </a:rPr>
              <a:t>pattern</a:t>
            </a:r>
            <a:r>
              <a:rPr lang="en-US" dirty="0"/>
              <a:t> that the logic circuit is expected to detect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65AA1BA-B9F7-4999-BA1C-CAA366FA95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048000"/>
            <a:ext cx="4234405" cy="310623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2254932-2226-479D-A809-77D851C12A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3815" y="3029465"/>
            <a:ext cx="3643174" cy="3193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6828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6">
            <a:extLst>
              <a:ext uri="{FF2B5EF4-FFF2-40B4-BE49-F238E27FC236}">
                <a16:creationId xmlns:a16="http://schemas.microsoft.com/office/drawing/2014/main" id="{425F47AE-C39C-438B-9E19-3E95DB621AE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924800" cy="1752600"/>
          </a:xfrm>
        </p:spPr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Combinational Logic Circuits and Design</a:t>
            </a:r>
          </a:p>
        </p:txBody>
      </p:sp>
      <p:sp>
        <p:nvSpPr>
          <p:cNvPr id="76803" name="Subtitle 7">
            <a:extLst>
              <a:ext uri="{FF2B5EF4-FFF2-40B4-BE49-F238E27FC236}">
                <a16:creationId xmlns:a16="http://schemas.microsoft.com/office/drawing/2014/main" id="{24F573B8-52E2-4F1F-B8B7-92D9B74523E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76804" name="Slide Number Placeholder 3">
            <a:extLst>
              <a:ext uri="{FF2B5EF4-FFF2-40B4-BE49-F238E27FC236}">
                <a16:creationId xmlns:a16="http://schemas.microsoft.com/office/drawing/2014/main" id="{EAE84B8E-558A-4B8A-B756-17D118225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7A827D4-048D-421E-960B-AA313C4B0F1A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2512808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DEFEDF-140B-4909-9E47-A5B7029BD0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Decoder (II)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1D9CAF-DD3F-4F97-977F-BE36FA1F54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 decoder is useful in determining how to interpret a bit pattern</a:t>
            </a:r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1B2020-AFE6-4B49-8ACB-C80D333A244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712AF43-0C2D-41CF-B49B-63BA847055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2126673"/>
            <a:ext cx="4259589" cy="3733800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D898A95-B581-4611-95AC-BD90A06869AE}"/>
              </a:ext>
            </a:extLst>
          </p:cNvPr>
          <p:cNvSpPr txBox="1">
            <a:spLocks/>
          </p:cNvSpPr>
          <p:nvPr/>
        </p:nvSpPr>
        <p:spPr bwMode="auto">
          <a:xfrm>
            <a:off x="152400" y="1999672"/>
            <a:ext cx="3886200" cy="4096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669925" marR="0" lvl="1" indent="-3254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200" b="1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It could be the address of a row in DRAM, that the processor intends to read from</a:t>
            </a:r>
          </a:p>
          <a:p>
            <a:pPr marL="669925" marR="0" lvl="1" indent="-3254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  <a:tabLst/>
              <a:defRPr/>
            </a:pPr>
            <a:endParaRPr kumimoji="0" lang="en-US" sz="1800" b="1" i="0" u="none" strike="noStrike" kern="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ahoma"/>
              <a:ea typeface="ＭＳ Ｐゴシック" pitchFamily="-106" charset="-128"/>
              <a:cs typeface="+mn-cs"/>
            </a:endParaRPr>
          </a:p>
          <a:p>
            <a:pPr marL="669925" marR="0" lvl="1" indent="-3254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200" b="1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It could be an instruction in the program and the processor has to decide what action to do! (based on </a:t>
            </a:r>
            <a:r>
              <a:rPr kumimoji="0" lang="en-US" sz="2200" b="1" i="1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instruction</a:t>
            </a:r>
            <a:r>
              <a:rPr kumimoji="0" lang="en-US" sz="2200" b="1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 </a:t>
            </a:r>
            <a:r>
              <a:rPr kumimoji="0" lang="en-US" sz="2200" b="1" i="1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opcode</a:t>
            </a:r>
            <a:r>
              <a:rPr kumimoji="0" lang="en-US" sz="2200" b="1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697737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Multiplexer (MUX), or Selector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Selects</a:t>
            </a:r>
            <a:r>
              <a:rPr lang="en-US" dirty="0"/>
              <a:t> one of the </a:t>
            </a:r>
            <a:r>
              <a:rPr lang="en-US" i="1" dirty="0"/>
              <a:t>N</a:t>
            </a:r>
            <a:r>
              <a:rPr lang="en-US" dirty="0"/>
              <a:t> inputs to connect it to the output</a:t>
            </a:r>
          </a:p>
          <a:p>
            <a:pPr lvl="1"/>
            <a:r>
              <a:rPr lang="en-US" dirty="0"/>
              <a:t>based on the value of a log</a:t>
            </a:r>
            <a:r>
              <a:rPr lang="en-US" baseline="-25000" dirty="0"/>
              <a:t>2</a:t>
            </a:r>
            <a:r>
              <a:rPr lang="en-US" i="1" dirty="0"/>
              <a:t>N</a:t>
            </a:r>
            <a:r>
              <a:rPr lang="en-US" dirty="0"/>
              <a:t>-bit control input called </a:t>
            </a:r>
            <a:r>
              <a:rPr lang="en-US" dirty="0">
                <a:solidFill>
                  <a:srgbClr val="FF0000"/>
                </a:solidFill>
              </a:rPr>
              <a:t>select</a:t>
            </a:r>
          </a:p>
          <a:p>
            <a:r>
              <a:rPr lang="en-US" dirty="0"/>
              <a:t>Example: 2-to-1 MUX</a:t>
            </a:r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642DC19-1AF7-9F42-841E-12049383AF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600" y="2602939"/>
            <a:ext cx="3124200" cy="355022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93204C8-C3B2-5249-B4BB-0B01057A633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34000" y="2819400"/>
            <a:ext cx="266700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7590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/>
              <a:t>Multiplexer (MUX), or Selector (II)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Selects</a:t>
            </a:r>
            <a:r>
              <a:rPr lang="en-US" dirty="0"/>
              <a:t> one of the </a:t>
            </a:r>
            <a:r>
              <a:rPr lang="en-US" i="1" dirty="0"/>
              <a:t>N</a:t>
            </a:r>
            <a:r>
              <a:rPr lang="en-US" dirty="0"/>
              <a:t> inputs to connect it to the output</a:t>
            </a:r>
          </a:p>
          <a:p>
            <a:pPr lvl="1"/>
            <a:r>
              <a:rPr lang="en-US" dirty="0"/>
              <a:t>based on the value of a log</a:t>
            </a:r>
            <a:r>
              <a:rPr lang="en-US" baseline="-25000" dirty="0"/>
              <a:t>2</a:t>
            </a:r>
            <a:r>
              <a:rPr lang="en-US" i="1" dirty="0"/>
              <a:t>N</a:t>
            </a:r>
            <a:r>
              <a:rPr lang="en-US" dirty="0"/>
              <a:t>-bit control input called </a:t>
            </a:r>
            <a:r>
              <a:rPr lang="en-US" dirty="0">
                <a:solidFill>
                  <a:srgbClr val="FF0000"/>
                </a:solidFill>
              </a:rPr>
              <a:t>select</a:t>
            </a:r>
          </a:p>
          <a:p>
            <a:r>
              <a:rPr lang="en-US" dirty="0"/>
              <a:t>Example: 2-to-1 MUX</a:t>
            </a:r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4E74748-B868-4CCF-949D-426ACD1318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83215" y="2377440"/>
            <a:ext cx="2430323" cy="44805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5F9C9A1-2B45-4D0E-BF49-6BB672655F5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05400" y="2368475"/>
            <a:ext cx="2998740" cy="448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4615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78160-C9B1-413C-BAD0-9F1CC5FF4A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Multiplexer (MUX), or Selector (III)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969C8B-7BF6-459D-B972-E5BDB0B8C5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output C is always connected to either the input A or the input B</a:t>
            </a:r>
          </a:p>
          <a:p>
            <a:pPr lvl="1"/>
            <a:r>
              <a:rPr lang="en-US" dirty="0"/>
              <a:t>Output value depends on the value of the </a:t>
            </a:r>
            <a:r>
              <a:rPr lang="en-US" dirty="0">
                <a:solidFill>
                  <a:srgbClr val="0000FF"/>
                </a:solidFill>
              </a:rPr>
              <a:t>select line S</a:t>
            </a:r>
          </a:p>
          <a:p>
            <a:pPr lvl="1"/>
            <a:endParaRPr lang="en-US" dirty="0">
              <a:solidFill>
                <a:srgbClr val="0000FF"/>
              </a:solidFill>
            </a:endParaRPr>
          </a:p>
          <a:p>
            <a:pPr lvl="1"/>
            <a:endParaRPr lang="en-US" dirty="0">
              <a:solidFill>
                <a:srgbClr val="0000FF"/>
              </a:solidFill>
            </a:endParaRPr>
          </a:p>
          <a:p>
            <a:pPr lvl="1"/>
            <a:endParaRPr lang="en-US" dirty="0">
              <a:solidFill>
                <a:srgbClr val="0000FF"/>
              </a:solidFill>
            </a:endParaRPr>
          </a:p>
          <a:p>
            <a:pPr lvl="1"/>
            <a:endParaRPr lang="en-US" dirty="0">
              <a:solidFill>
                <a:srgbClr val="0000FF"/>
              </a:solidFill>
            </a:endParaRPr>
          </a:p>
          <a:p>
            <a:pPr lvl="1"/>
            <a:endParaRPr lang="en-US" dirty="0">
              <a:solidFill>
                <a:srgbClr val="0000FF"/>
              </a:solidFill>
            </a:endParaRPr>
          </a:p>
          <a:p>
            <a:pPr lvl="1"/>
            <a:endParaRPr lang="en-US" dirty="0">
              <a:solidFill>
                <a:srgbClr val="0000FF"/>
              </a:solidFill>
            </a:endParaRPr>
          </a:p>
          <a:p>
            <a:pPr lvl="1"/>
            <a:endParaRPr lang="en-US" dirty="0">
              <a:solidFill>
                <a:srgbClr val="0000FF"/>
              </a:solidFill>
            </a:endParaRPr>
          </a:p>
          <a:p>
            <a:pPr marL="344487" lvl="1" indent="0">
              <a:buNone/>
            </a:pPr>
            <a:endParaRPr lang="en-US" sz="1400" dirty="0">
              <a:solidFill>
                <a:srgbClr val="0000FF"/>
              </a:solidFill>
            </a:endParaRPr>
          </a:p>
          <a:p>
            <a:r>
              <a:rPr lang="en-US" dirty="0">
                <a:solidFill>
                  <a:srgbClr val="0000FF"/>
                </a:solidFill>
              </a:rPr>
              <a:t>Your task: </a:t>
            </a:r>
            <a:r>
              <a:rPr lang="en-US" dirty="0"/>
              <a:t>Draw the schematic for an 4-input (4:1) MUX</a:t>
            </a:r>
          </a:p>
          <a:p>
            <a:pPr lvl="1"/>
            <a:r>
              <a:rPr lang="en-US" sz="2000" dirty="0"/>
              <a:t>Gate level: as a combination of basic AND, OR, NOT gates</a:t>
            </a:r>
          </a:p>
          <a:p>
            <a:pPr lvl="1"/>
            <a:r>
              <a:rPr lang="en-US" sz="2000" dirty="0"/>
              <a:t>Module level: As a combination of 2-input (2:1) </a:t>
            </a:r>
            <a:r>
              <a:rPr lang="en-US" sz="2000" dirty="0" err="1"/>
              <a:t>MUXes</a:t>
            </a:r>
            <a:endParaRPr lang="en-US" sz="2000" dirty="0"/>
          </a:p>
          <a:p>
            <a:pPr lvl="1"/>
            <a:endParaRPr lang="en-US" dirty="0">
              <a:solidFill>
                <a:srgbClr val="0000FF"/>
              </a:solidFill>
            </a:endParaRP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C7A49B-6C01-4F40-A59B-04F19CE46AA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57EF0F6-3B23-4556-BE3C-E1D81F0A58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1122" y="2362201"/>
            <a:ext cx="3797710" cy="304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A260BC9-A682-4BFF-8369-5D5A96E708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00" y="3266200"/>
            <a:ext cx="1718467" cy="1563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2055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2E79A-75F3-C34C-A19C-72294BF7E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4-to-1 Multiplexer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07DC39-8EE6-0D48-BD50-1DE58ADCAE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58A823-FAD5-1547-8619-1699F544139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44</a:t>
            </a:fld>
            <a:endParaRPr lang="en-US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21E7AAC-DF2B-BA43-9D80-83E22D5C87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355724"/>
            <a:ext cx="3788135" cy="44354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EAFA3DB-A4E6-4548-BC6B-8B7E0E7BFF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0070" y="993791"/>
            <a:ext cx="3590568" cy="5422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5704571"/>
      </p:ext>
    </p:extLst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F90F9-E91F-4D7A-BA87-2792B179D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Full Adder (I)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5CF60C-7800-4557-B1B3-737DBA1517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>
                <a:solidFill>
                  <a:srgbClr val="0000FF"/>
                </a:solidFill>
              </a:rPr>
              <a:t>Binary addition</a:t>
            </a:r>
          </a:p>
          <a:p>
            <a:pPr lvl="1"/>
            <a:r>
              <a:rPr lang="en-US"/>
              <a:t>Similar to decimal addition</a:t>
            </a:r>
          </a:p>
          <a:p>
            <a:pPr lvl="1"/>
            <a:r>
              <a:rPr lang="en-US"/>
              <a:t>From right to left</a:t>
            </a:r>
          </a:p>
          <a:p>
            <a:pPr lvl="1"/>
            <a:r>
              <a:rPr lang="en-US"/>
              <a:t>One column at a time</a:t>
            </a:r>
          </a:p>
          <a:p>
            <a:pPr lvl="1"/>
            <a:r>
              <a:rPr lang="en-US"/>
              <a:t>One sum and one carry bit</a:t>
            </a:r>
          </a:p>
          <a:p>
            <a:endParaRPr lang="en-US" sz="700"/>
          </a:p>
          <a:p>
            <a:r>
              <a:rPr lang="en-US"/>
              <a:t>Truth table of binary addition on </a:t>
            </a:r>
            <a:r>
              <a:rPr lang="en-US">
                <a:solidFill>
                  <a:srgbClr val="C00000"/>
                </a:solidFill>
              </a:rPr>
              <a:t>one column </a:t>
            </a:r>
            <a:r>
              <a:rPr lang="en-US"/>
              <a:t>of bits within two n-bit operands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669031-C3E7-4A08-8C06-1535A6E95F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BE976DC1-2B3C-4477-8A0F-03AB4D7568F3}"/>
                  </a:ext>
                </a:extLst>
              </p:cNvPr>
              <p:cNvSpPr/>
              <p:nvPr/>
            </p:nvSpPr>
            <p:spPr>
              <a:xfrm>
                <a:off x="5638800" y="1346200"/>
                <a:ext cx="2574487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𝒂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𝒏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−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</m:sub>
                      </m:sSub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𝒂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𝒏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−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𝟐</m:t>
                          </m:r>
                        </m:sub>
                      </m:sSub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…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𝒂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</m:sub>
                      </m:sSub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𝒂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BE976DC1-2B3C-4477-8A0F-03AB4D7568F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8800" y="1346200"/>
                <a:ext cx="2574487" cy="461665"/>
              </a:xfrm>
              <a:prstGeom prst="rect">
                <a:avLst/>
              </a:prstGeom>
              <a:blipFill>
                <a:blip r:embed="rId2"/>
                <a:stretch>
                  <a:fillRect b="-3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EAE5A15E-30B8-4F62-A61E-56A2A581188F}"/>
                  </a:ext>
                </a:extLst>
              </p:cNvPr>
              <p:cNvSpPr/>
              <p:nvPr/>
            </p:nvSpPr>
            <p:spPr>
              <a:xfrm>
                <a:off x="5672667" y="1863736"/>
                <a:ext cx="26626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𝒃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𝒏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−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</m:sub>
                      </m:sSub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𝒃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𝒏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−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𝟐</m:t>
                          </m:r>
                        </m:sub>
                      </m:sSub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…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𝒃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</m:sub>
                      </m:sSub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𝒃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EAE5A15E-30B8-4F62-A61E-56A2A581188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2667" y="1863736"/>
                <a:ext cx="2662652" cy="461665"/>
              </a:xfrm>
              <a:prstGeom prst="rect">
                <a:avLst/>
              </a:prstGeom>
              <a:blipFill>
                <a:blip r:embed="rId3"/>
                <a:stretch>
                  <a:fillRect b="-5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6BFEAD5-2FA7-4DD1-8868-CBF3E0904C83}"/>
              </a:ext>
            </a:extLst>
          </p:cNvPr>
          <p:cNvCxnSpPr>
            <a:cxnSpLocks/>
          </p:cNvCxnSpPr>
          <p:nvPr/>
        </p:nvCxnSpPr>
        <p:spPr bwMode="auto">
          <a:xfrm flipV="1">
            <a:off x="5029200" y="2803167"/>
            <a:ext cx="3306118" cy="16233"/>
          </a:xfrm>
          <a:prstGeom prst="line">
            <a:avLst/>
          </a:prstGeom>
          <a:solidFill>
            <a:srgbClr val="C0C0C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A42FBE2-4779-4AB3-B01F-D9D9F888F895}"/>
              </a:ext>
            </a:extLst>
          </p:cNvPr>
          <p:cNvCxnSpPr>
            <a:cxnSpLocks/>
          </p:cNvCxnSpPr>
          <p:nvPr/>
        </p:nvCxnSpPr>
        <p:spPr bwMode="auto">
          <a:xfrm>
            <a:off x="8534400" y="1568915"/>
            <a:ext cx="0" cy="1555285"/>
          </a:xfrm>
          <a:prstGeom prst="straightConnector1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4E9BEEDF-4BBE-48C6-8A29-49A53125E829}"/>
                  </a:ext>
                </a:extLst>
              </p:cNvPr>
              <p:cNvSpPr/>
              <p:nvPr/>
            </p:nvSpPr>
            <p:spPr>
              <a:xfrm>
                <a:off x="5753691" y="2743200"/>
                <a:ext cx="2552109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𝑺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𝒏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−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</m:sub>
                      </m:sSub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…      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𝑺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</m:sub>
                      </m:sSub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𝑺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4E9BEEDF-4BBE-48C6-8A29-49A53125E82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3691" y="2743200"/>
                <a:ext cx="2552109" cy="461665"/>
              </a:xfrm>
              <a:prstGeom prst="rect">
                <a:avLst/>
              </a:prstGeom>
              <a:blipFill>
                <a:blip r:embed="rId4"/>
                <a:stretch>
                  <a:fillRect b="-3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B7DC15CF-8ED5-4CEB-AAA8-EAD7A243DC7B}"/>
                  </a:ext>
                </a:extLst>
              </p:cNvPr>
              <p:cNvSpPr/>
              <p:nvPr/>
            </p:nvSpPr>
            <p:spPr>
              <a:xfrm>
                <a:off x="5334000" y="2275866"/>
                <a:ext cx="2616229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𝒏</m:t>
                          </m:r>
                        </m:sub>
                      </m:sSub>
                      <m:r>
                        <a:rPr kumimoji="0" lang="en-US" sz="24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𝒏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−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</m:sub>
                      </m:sSub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   …   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B7DC15CF-8ED5-4CEB-AAA8-EAD7A243DC7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0" y="2275866"/>
                <a:ext cx="2616229" cy="461665"/>
              </a:xfrm>
              <a:prstGeom prst="rect">
                <a:avLst/>
              </a:prstGeom>
              <a:blipFill>
                <a:blip r:embed="rId5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17">
            <a:extLst>
              <a:ext uri="{FF2B5EF4-FFF2-40B4-BE49-F238E27FC236}">
                <a16:creationId xmlns:a16="http://schemas.microsoft.com/office/drawing/2014/main" id="{2B2F245D-584B-4933-8138-2F4510452C8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43400" y="3667650"/>
            <a:ext cx="3377757" cy="265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6488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4" grpId="0"/>
      <p:bldP spid="15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F90F9-E91F-4D7A-BA87-2792B179D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Full Adder (II)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5CF60C-7800-4557-B1B3-737DBA1517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>
                <a:solidFill>
                  <a:srgbClr val="0000FF"/>
                </a:solidFill>
              </a:rPr>
              <a:t>Binary addition</a:t>
            </a:r>
          </a:p>
          <a:p>
            <a:pPr lvl="1"/>
            <a:r>
              <a:rPr lang="en-US"/>
              <a:t>N 1-bit additions</a:t>
            </a:r>
          </a:p>
          <a:p>
            <a:pPr lvl="1"/>
            <a:r>
              <a:rPr lang="en-US" b="1">
                <a:solidFill>
                  <a:srgbClr val="C00000"/>
                </a:solidFill>
              </a:rPr>
              <a:t>SOP of 1-bit addition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669031-C3E7-4A08-8C06-1535A6E95F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BE976DC1-2B3C-4477-8A0F-03AB4D7568F3}"/>
                  </a:ext>
                </a:extLst>
              </p:cNvPr>
              <p:cNvSpPr/>
              <p:nvPr/>
            </p:nvSpPr>
            <p:spPr>
              <a:xfrm>
                <a:off x="5638800" y="1346200"/>
                <a:ext cx="2574487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𝒂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𝒏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−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</m:sub>
                      </m:sSub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𝒂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𝒏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−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𝟐</m:t>
                          </m:r>
                        </m:sub>
                      </m:sSub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…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𝒂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</m:sub>
                      </m:sSub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𝒂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BE976DC1-2B3C-4477-8A0F-03AB4D7568F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8800" y="1346200"/>
                <a:ext cx="2574487" cy="461665"/>
              </a:xfrm>
              <a:prstGeom prst="rect">
                <a:avLst/>
              </a:prstGeom>
              <a:blipFill>
                <a:blip r:embed="rId2"/>
                <a:stretch>
                  <a:fillRect b="-3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EAE5A15E-30B8-4F62-A61E-56A2A581188F}"/>
                  </a:ext>
                </a:extLst>
              </p:cNvPr>
              <p:cNvSpPr/>
              <p:nvPr/>
            </p:nvSpPr>
            <p:spPr>
              <a:xfrm>
                <a:off x="5672667" y="1863736"/>
                <a:ext cx="266265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𝒃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𝒏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−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</m:sub>
                      </m:sSub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𝒃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𝒏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−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𝟐</m:t>
                          </m:r>
                        </m:sub>
                      </m:sSub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…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𝒃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</m:sub>
                      </m:sSub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𝒃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EAE5A15E-30B8-4F62-A61E-56A2A581188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2667" y="1863736"/>
                <a:ext cx="2662652" cy="461665"/>
              </a:xfrm>
              <a:prstGeom prst="rect">
                <a:avLst/>
              </a:prstGeom>
              <a:blipFill>
                <a:blip r:embed="rId3"/>
                <a:stretch>
                  <a:fillRect b="-5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6BFEAD5-2FA7-4DD1-8868-CBF3E0904C83}"/>
              </a:ext>
            </a:extLst>
          </p:cNvPr>
          <p:cNvCxnSpPr>
            <a:cxnSpLocks/>
          </p:cNvCxnSpPr>
          <p:nvPr/>
        </p:nvCxnSpPr>
        <p:spPr bwMode="auto">
          <a:xfrm flipV="1">
            <a:off x="5029200" y="2803167"/>
            <a:ext cx="3306118" cy="16233"/>
          </a:xfrm>
          <a:prstGeom prst="line">
            <a:avLst/>
          </a:prstGeom>
          <a:solidFill>
            <a:srgbClr val="C0C0C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A42FBE2-4779-4AB3-B01F-D9D9F888F895}"/>
              </a:ext>
            </a:extLst>
          </p:cNvPr>
          <p:cNvCxnSpPr>
            <a:cxnSpLocks/>
          </p:cNvCxnSpPr>
          <p:nvPr/>
        </p:nvCxnSpPr>
        <p:spPr bwMode="auto">
          <a:xfrm>
            <a:off x="8534400" y="1568915"/>
            <a:ext cx="0" cy="1555285"/>
          </a:xfrm>
          <a:prstGeom prst="straightConnector1">
            <a:avLst/>
          </a:prstGeom>
          <a:solidFill>
            <a:srgbClr val="C0C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4E9BEEDF-4BBE-48C6-8A29-49A53125E829}"/>
                  </a:ext>
                </a:extLst>
              </p:cNvPr>
              <p:cNvSpPr/>
              <p:nvPr/>
            </p:nvSpPr>
            <p:spPr>
              <a:xfrm>
                <a:off x="5677491" y="2743200"/>
                <a:ext cx="2552109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𝑺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𝒏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−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</m:sub>
                      </m:sSub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 …      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𝑺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</m:sub>
                      </m:sSub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𝑺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4E9BEEDF-4BBE-48C6-8A29-49A53125E82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7491" y="2743200"/>
                <a:ext cx="2552109" cy="461665"/>
              </a:xfrm>
              <a:prstGeom prst="rect">
                <a:avLst/>
              </a:prstGeom>
              <a:blipFill>
                <a:blip r:embed="rId4"/>
                <a:stretch>
                  <a:fillRect b="-3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B7DC15CF-8ED5-4CEB-AAA8-EAD7A243DC7B}"/>
                  </a:ext>
                </a:extLst>
              </p:cNvPr>
              <p:cNvSpPr/>
              <p:nvPr/>
            </p:nvSpPr>
            <p:spPr>
              <a:xfrm>
                <a:off x="5334000" y="2275866"/>
                <a:ext cx="2616229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𝒏</m:t>
                          </m:r>
                        </m:sub>
                      </m:sSub>
                      <m:r>
                        <a:rPr kumimoji="0" lang="en-US" sz="24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𝒏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−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</m:sub>
                      </m:sSub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   …   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B7DC15CF-8ED5-4CEB-AAA8-EAD7A243DC7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0" y="2275866"/>
                <a:ext cx="2616229" cy="461665"/>
              </a:xfrm>
              <a:prstGeom prst="rect">
                <a:avLst/>
              </a:prstGeom>
              <a:blipFill>
                <a:blip r:embed="rId5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17">
            <a:extLst>
              <a:ext uri="{FF2B5EF4-FFF2-40B4-BE49-F238E27FC236}">
                <a16:creationId xmlns:a16="http://schemas.microsoft.com/office/drawing/2014/main" id="{2B2F245D-584B-4933-8138-2F4510452C8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37164" y="3518526"/>
            <a:ext cx="3377757" cy="2650600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F39350B4-7EE5-47A7-975C-51F2AEE92E00}"/>
              </a:ext>
            </a:extLst>
          </p:cNvPr>
          <p:cNvGrpSpPr/>
          <p:nvPr/>
        </p:nvGrpSpPr>
        <p:grpSpPr>
          <a:xfrm>
            <a:off x="1028700" y="2209800"/>
            <a:ext cx="3144837" cy="3810000"/>
            <a:chOff x="762000" y="2209800"/>
            <a:chExt cx="3581400" cy="38100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2510123-5B35-4342-A535-96819AD98D25}"/>
                </a:ext>
              </a:extLst>
            </p:cNvPr>
            <p:cNvSpPr/>
            <p:nvPr/>
          </p:nvSpPr>
          <p:spPr bwMode="auto">
            <a:xfrm>
              <a:off x="762000" y="2275866"/>
              <a:ext cx="3581400" cy="374393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9CF6CE7-373D-4B34-947B-9C0802030834}"/>
                </a:ext>
              </a:extLst>
            </p:cNvPr>
            <p:cNvSpPr/>
            <p:nvPr/>
          </p:nvSpPr>
          <p:spPr>
            <a:xfrm>
              <a:off x="1699117" y="2209800"/>
              <a:ext cx="176667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1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Full Adder</a:t>
              </a:r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B0B54D5B-4BCD-4DD3-8BA9-6A4E9DFDC4C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0028" y="2506698"/>
            <a:ext cx="4434372" cy="3428999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DEB8B32C-CE66-496A-8D87-E47B7E2F4DD0}"/>
              </a:ext>
            </a:extLst>
          </p:cNvPr>
          <p:cNvGrpSpPr/>
          <p:nvPr/>
        </p:nvGrpSpPr>
        <p:grpSpPr>
          <a:xfrm>
            <a:off x="1028700" y="2209800"/>
            <a:ext cx="3144837" cy="3810000"/>
            <a:chOff x="762000" y="2209800"/>
            <a:chExt cx="3581400" cy="38100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B8EDE6AF-7A62-4858-8A12-F754215BC858}"/>
                </a:ext>
              </a:extLst>
            </p:cNvPr>
            <p:cNvSpPr/>
            <p:nvPr/>
          </p:nvSpPr>
          <p:spPr bwMode="auto">
            <a:xfrm>
              <a:off x="762000" y="2275866"/>
              <a:ext cx="3581400" cy="374393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53A1D68-CEA9-4E71-B270-660589E1C03C}"/>
                </a:ext>
              </a:extLst>
            </p:cNvPr>
            <p:cNvSpPr/>
            <p:nvPr/>
          </p:nvSpPr>
          <p:spPr>
            <a:xfrm>
              <a:off x="1177257" y="2209800"/>
              <a:ext cx="283891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1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Full Adder (1 bit)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949531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AC8660-F567-495E-95D2-FBD33345E8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4-Bit Adder from Full Adders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A3AD7D-DA0F-4232-83F1-6B4A6A758B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Creating a </a:t>
            </a:r>
            <a:r>
              <a:rPr lang="en-US" b="1">
                <a:solidFill>
                  <a:srgbClr val="C00000"/>
                </a:solidFill>
              </a:rPr>
              <a:t>4-bit adder </a:t>
            </a:r>
            <a:r>
              <a:rPr lang="en-US"/>
              <a:t>out of 1-bit full adders</a:t>
            </a:r>
          </a:p>
          <a:p>
            <a:pPr lvl="1"/>
            <a:r>
              <a:rPr lang="en-US"/>
              <a:t>To add two 4-bit binary numbers A and B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6E4F4E-2711-4FB9-AB1E-64E11CBA748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777038" y="6318250"/>
            <a:ext cx="2133600" cy="457200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5345A61-02FB-49F9-831D-9F79402B6DFB}"/>
                  </a:ext>
                </a:extLst>
              </p:cNvPr>
              <p:cNvSpPr/>
              <p:nvPr/>
            </p:nvSpPr>
            <p:spPr>
              <a:xfrm>
                <a:off x="1276885" y="4090604"/>
                <a:ext cx="2228239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𝒂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𝟑</m:t>
                          </m:r>
                        </m:sub>
                      </m:sSub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𝒂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𝟐</m:t>
                          </m:r>
                        </m:sub>
                      </m:sSub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𝒂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</m:sub>
                      </m:sSub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𝒂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5345A61-02FB-49F9-831D-9F79402B6DF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6885" y="4090604"/>
                <a:ext cx="2228239" cy="461665"/>
              </a:xfrm>
              <a:prstGeom prst="rect">
                <a:avLst/>
              </a:prstGeom>
              <a:blipFill>
                <a:blip r:embed="rId2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C6D112C0-AB44-4710-B6AE-E0222D2368B3}"/>
                  </a:ext>
                </a:extLst>
              </p:cNvPr>
              <p:cNvSpPr/>
              <p:nvPr/>
            </p:nvSpPr>
            <p:spPr>
              <a:xfrm>
                <a:off x="1310752" y="4608140"/>
                <a:ext cx="2215414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𝒃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𝟑</m:t>
                          </m:r>
                        </m:sub>
                      </m:sSub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 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𝒃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𝟐</m:t>
                          </m:r>
                        </m:sub>
                      </m:sSub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𝒃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</m:sub>
                      </m:sSub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𝒃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C6D112C0-AB44-4710-B6AE-E0222D2368B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0752" y="4608140"/>
                <a:ext cx="2215414" cy="461665"/>
              </a:xfrm>
              <a:prstGeom prst="rect">
                <a:avLst/>
              </a:prstGeom>
              <a:blipFill>
                <a:blip r:embed="rId3"/>
                <a:stretch>
                  <a:fillRect b="-3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0CCC687-6AC1-4E63-8937-4CC2A9EE9415}"/>
              </a:ext>
            </a:extLst>
          </p:cNvPr>
          <p:cNvCxnSpPr>
            <a:cxnSpLocks/>
          </p:cNvCxnSpPr>
          <p:nvPr/>
        </p:nvCxnSpPr>
        <p:spPr bwMode="auto">
          <a:xfrm flipV="1">
            <a:off x="667285" y="5547571"/>
            <a:ext cx="3306118" cy="16233"/>
          </a:xfrm>
          <a:prstGeom prst="line">
            <a:avLst/>
          </a:prstGeom>
          <a:solidFill>
            <a:srgbClr val="C0C0C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8EFBEA18-A7BC-4CBB-BD54-386536F57555}"/>
                  </a:ext>
                </a:extLst>
              </p:cNvPr>
              <p:cNvSpPr/>
              <p:nvPr/>
            </p:nvSpPr>
            <p:spPr>
              <a:xfrm>
                <a:off x="1276885" y="5481935"/>
                <a:ext cx="214808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𝒔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𝟑</m:t>
                          </m:r>
                        </m:sub>
                      </m:sSub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𝒔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𝟐</m:t>
                          </m:r>
                        </m:sub>
                      </m:sSub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 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𝒔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</m:sub>
                      </m:sSub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𝒔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8EFBEA18-A7BC-4CBB-BD54-386536F5755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6885" y="5481935"/>
                <a:ext cx="2148088" cy="461665"/>
              </a:xfrm>
              <a:prstGeom prst="rect">
                <a:avLst/>
              </a:prstGeom>
              <a:blipFill>
                <a:blip r:embed="rId4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2383F701-4AD0-486C-B1F7-A8F3B95770C5}"/>
                  </a:ext>
                </a:extLst>
              </p:cNvPr>
              <p:cNvSpPr/>
              <p:nvPr/>
            </p:nvSpPr>
            <p:spPr>
              <a:xfrm>
                <a:off x="743485" y="5020270"/>
                <a:ext cx="222182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𝒄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𝟒</m:t>
                          </m:r>
                        </m:sub>
                      </m:sSub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𝒄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𝟑</m:t>
                          </m:r>
                        </m:sub>
                      </m:sSub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 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𝒄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𝟐</m:t>
                          </m:r>
                        </m:sub>
                      </m:sSub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 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𝒄</m:t>
                          </m:r>
                        </m:e>
                        <m:sub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2383F701-4AD0-486C-B1F7-A8F3B95770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485" y="5020270"/>
                <a:ext cx="2221826" cy="461665"/>
              </a:xfrm>
              <a:prstGeom prst="rect">
                <a:avLst/>
              </a:prstGeom>
              <a:blipFill>
                <a:blip r:embed="rId5"/>
                <a:stretch>
                  <a:fillRect b="-5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 17">
            <a:extLst>
              <a:ext uri="{FF2B5EF4-FFF2-40B4-BE49-F238E27FC236}">
                <a16:creationId xmlns:a16="http://schemas.microsoft.com/office/drawing/2014/main" id="{0A81B384-2AD9-4636-A76F-310D2DCA5E38}"/>
              </a:ext>
            </a:extLst>
          </p:cNvPr>
          <p:cNvSpPr/>
          <p:nvPr/>
        </p:nvSpPr>
        <p:spPr>
          <a:xfrm>
            <a:off x="533400" y="4355566"/>
            <a:ext cx="51488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+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D5542BD2-C863-4590-ADB6-016BCD783D50}"/>
                  </a:ext>
                </a:extLst>
              </p:cNvPr>
              <p:cNvSpPr/>
              <p:nvPr/>
            </p:nvSpPr>
            <p:spPr>
              <a:xfrm>
                <a:off x="5685482" y="4090604"/>
                <a:ext cx="2588914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</m:e>
                        <m:sub/>
                      </m:sSub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𝟎</m:t>
                          </m:r>
                        </m:e>
                        <m:sub/>
                      </m:sSub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</m:e>
                        <m:sub/>
                      </m:sSub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</m:e>
                        <m:sub/>
                      </m:sSub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D5542BD2-C863-4590-ADB6-016BCD783D5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5482" y="4090604"/>
                <a:ext cx="2588914" cy="4616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495DDCCB-8D12-4E63-B5B8-4BED07DE6A28}"/>
                  </a:ext>
                </a:extLst>
              </p:cNvPr>
              <p:cNvSpPr/>
              <p:nvPr/>
            </p:nvSpPr>
            <p:spPr>
              <a:xfrm>
                <a:off x="5719349" y="4608140"/>
                <a:ext cx="2588914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</m:e>
                        <m:sub/>
                      </m:sSub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 </m:t>
                          </m:r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𝟎</m:t>
                          </m:r>
                        </m:e>
                        <m:sub/>
                      </m:sSub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𝟎</m:t>
                          </m:r>
                        </m:e>
                        <m:sub/>
                      </m:sSub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</m:e>
                        <m:sub/>
                      </m:sSub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495DDCCB-8D12-4E63-B5B8-4BED07DE6A2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9349" y="4608140"/>
                <a:ext cx="2588914" cy="46166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FB7E15F-0700-4B17-A49F-F5143EF8B813}"/>
              </a:ext>
            </a:extLst>
          </p:cNvPr>
          <p:cNvCxnSpPr>
            <a:cxnSpLocks/>
          </p:cNvCxnSpPr>
          <p:nvPr/>
        </p:nvCxnSpPr>
        <p:spPr bwMode="auto">
          <a:xfrm flipV="1">
            <a:off x="5075882" y="5547571"/>
            <a:ext cx="3306118" cy="16233"/>
          </a:xfrm>
          <a:prstGeom prst="line">
            <a:avLst/>
          </a:prstGeom>
          <a:solidFill>
            <a:srgbClr val="C0C0C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97077D4E-5A17-4259-B998-003968A04930}"/>
                  </a:ext>
                </a:extLst>
              </p:cNvPr>
              <p:cNvSpPr/>
              <p:nvPr/>
            </p:nvSpPr>
            <p:spPr>
              <a:xfrm>
                <a:off x="5791200" y="5481935"/>
                <a:ext cx="2491131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𝟎</m:t>
                          </m:r>
                        </m:e>
                        <m:sub/>
                      </m:sSub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</m:e>
                        <m:sub/>
                      </m:sSub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𝟎</m:t>
                          </m:r>
                        </m:e>
                        <m:sub/>
                      </m:sSub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𝟎</m:t>
                          </m:r>
                        </m:e>
                        <m:sub/>
                      </m:sSub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97077D4E-5A17-4259-B998-003968A049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1200" y="5481935"/>
                <a:ext cx="2491131" cy="46166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3CAE4EEE-5480-4C7D-BE9A-6C9AEFB2EC76}"/>
                  </a:ext>
                </a:extLst>
              </p:cNvPr>
              <p:cNvSpPr/>
              <p:nvPr/>
            </p:nvSpPr>
            <p:spPr>
              <a:xfrm>
                <a:off x="5257800" y="5020270"/>
                <a:ext cx="242380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</m:e>
                        <m:sub/>
                      </m:sSub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𝟎</m:t>
                          </m:r>
                        </m:e>
                        <m:sub/>
                      </m:sSub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</m:e>
                        <m:sub/>
                      </m:sSub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   </m:t>
                      </m:r>
                      <m:sSub>
                        <m:sSub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sSub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</m:t>
                          </m:r>
                        </m:e>
                        <m:sub/>
                      </m:sSub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3CAE4EEE-5480-4C7D-BE9A-6C9AEFB2EC7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7800" y="5020270"/>
                <a:ext cx="2423805" cy="46166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>
            <a:extLst>
              <a:ext uri="{FF2B5EF4-FFF2-40B4-BE49-F238E27FC236}">
                <a16:creationId xmlns:a16="http://schemas.microsoft.com/office/drawing/2014/main" id="{87852230-8DFC-48EB-BD45-A49C8A72F893}"/>
              </a:ext>
            </a:extLst>
          </p:cNvPr>
          <p:cNvSpPr/>
          <p:nvPr/>
        </p:nvSpPr>
        <p:spPr>
          <a:xfrm>
            <a:off x="4941997" y="4355566"/>
            <a:ext cx="51488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+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9923E58D-B4C3-470A-AA0A-90D0FAC1B92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90600" y="1915107"/>
            <a:ext cx="7086600" cy="2304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608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6" grpId="0"/>
      <p:bldP spid="17" grpId="0"/>
      <p:bldP spid="18" grpId="0"/>
      <p:bldP spid="19" grpId="0"/>
      <p:bldP spid="20" grpId="0"/>
      <p:bldP spid="22" grpId="0"/>
      <p:bldP spid="23" grpId="0"/>
      <p:bldP spid="24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45BDD-164D-4D42-A17A-AABBF21B7D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Adder Design: Ripple Carry Adder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AD3AC3-8B22-BB45-984B-1A50D41A20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CCE1BD-00CB-334B-A318-CADA08BF88F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48</a:t>
            </a:fld>
            <a:endParaRPr lang="en-US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0F430FE-D31C-7544-930F-2F40B9B6C3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635" y="2362200"/>
            <a:ext cx="8877194" cy="2645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447942"/>
      </p:ext>
    </p:extLst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6F1CA8-03D4-2B44-8599-A39AA8E2E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Adder Design: Carry Lookahead Adder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F70587-3683-0C40-8795-EB69677F9E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1CC320-C8E6-D84A-99DB-540A762C185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49</a:t>
            </a:fld>
            <a:endParaRPr lang="en-US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5E18688-1055-C74F-872B-6FEDF2D576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1099011"/>
            <a:ext cx="5938838" cy="5654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207020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>
            <a:extLst>
              <a:ext uri="{FF2B5EF4-FFF2-40B4-BE49-F238E27FC236}">
                <a16:creationId xmlns:a16="http://schemas.microsoft.com/office/drawing/2014/main" id="{F89436B1-074E-4C72-B8E9-27C61DC156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What We Will Learn in This Lecture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63537E-43B1-4FFB-97D8-3AD6A3AC0F21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Building blocks of modern computers</a:t>
            </a:r>
          </a:p>
          <a:p>
            <a:pPr lvl="1"/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Transistors</a:t>
            </a:r>
          </a:p>
          <a:p>
            <a:pPr lvl="1"/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Logic gates</a:t>
            </a:r>
          </a:p>
          <a:p>
            <a:endParaRPr lang="en-US" altLang="en-US" dirty="0">
              <a:solidFill>
                <a:srgbClr val="FF0000"/>
              </a:solidFill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Combinational circuits</a:t>
            </a:r>
          </a:p>
          <a:p>
            <a:endParaRPr lang="en-US" altLang="en-US" dirty="0">
              <a:solidFill>
                <a:srgbClr val="FF0000"/>
              </a:solidFill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Boolean algebra</a:t>
            </a:r>
          </a:p>
          <a:p>
            <a:pPr marL="0" indent="0"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How to use Boolean algebra to represent combinational circuits</a:t>
            </a:r>
          </a:p>
          <a:p>
            <a:endParaRPr lang="en-US" altLang="en-US" dirty="0">
              <a:solidFill>
                <a:srgbClr val="0000FF"/>
              </a:solidFill>
              <a:ea typeface="ＭＳ Ｐゴシック" panose="020B0600070205080204" pitchFamily="34" charset="-128"/>
            </a:endParaRPr>
          </a:p>
          <a:p>
            <a:r>
              <a:rPr lang="en-US" altLang="en-US" dirty="0">
                <a:solidFill>
                  <a:srgbClr val="0000FF"/>
                </a:solidFill>
                <a:ea typeface="ＭＳ Ｐゴシック" panose="020B0600070205080204" pitchFamily="34" charset="-128"/>
              </a:rPr>
              <a:t>Minimizing logic circuits</a:t>
            </a:r>
          </a:p>
        </p:txBody>
      </p:sp>
      <p:sp>
        <p:nvSpPr>
          <p:cNvPr id="75780" name="Slide Number Placeholder 3">
            <a:extLst>
              <a:ext uri="{FF2B5EF4-FFF2-40B4-BE49-F238E27FC236}">
                <a16:creationId xmlns:a16="http://schemas.microsoft.com/office/drawing/2014/main" id="{F5499CDE-E4D2-44A9-9E8E-17722B5865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4852F37-0DB9-4B5B-ACE3-9C9B1F266E83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02303078"/>
      </p:ext>
    </p:extLst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8D718C-7AE2-4DBE-A3EA-E38ABF2509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PLA: Recall: From Logic to Gates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8F8D34D2-EE61-41C1-803E-FADD577D97E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lvl="0" eaLnBrk="1" hangingPunct="1">
                  <a:spcBef>
                    <a:spcPts val="2400"/>
                  </a:spcBef>
                  <a:buClr>
                    <a:srgbClr val="4F0E2B">
                      <a:lumMod val="75000"/>
                      <a:lumOff val="25000"/>
                    </a:srgbClr>
                  </a:buClr>
                  <a:buSzPct val="60000"/>
                  <a:buFont typeface="Wingdings 2" pitchFamily="18" charset="2"/>
                  <a:buChar char="¢"/>
                </a:pPr>
                <a:r>
                  <a:rPr lang="en-US" b="1">
                    <a:solidFill>
                      <a:srgbClr val="00B050"/>
                    </a:solidFill>
                    <a:ea typeface="+mn-ea"/>
                    <a:cs typeface="+mn-cs"/>
                  </a:rPr>
                  <a:t>SOP (sum-of-products) leads to two-level logic</a:t>
                </a:r>
              </a:p>
              <a:p>
                <a:pPr lvl="0" eaLnBrk="1" hangingPunct="1">
                  <a:spcBef>
                    <a:spcPts val="2400"/>
                  </a:spcBef>
                  <a:buClr>
                    <a:srgbClr val="4F0E2B">
                      <a:lumMod val="75000"/>
                      <a:lumOff val="25000"/>
                    </a:srgbClr>
                  </a:buClr>
                  <a:buSzPct val="60000"/>
                  <a:buFont typeface="Wingdings 2" pitchFamily="18" charset="2"/>
                  <a:buChar char="¢"/>
                </a:pPr>
                <a:r>
                  <a:rPr lang="en-US">
                    <a:solidFill>
                      <a:srgbClr val="000000"/>
                    </a:solidFill>
                    <a:ea typeface="+mn-ea"/>
                    <a:cs typeface="+mn-cs"/>
                  </a:rPr>
                  <a:t>Example:</a:t>
                </a:r>
                <a:r>
                  <a:rPr lang="en-US" b="1">
                    <a:solidFill>
                      <a:srgbClr val="000000"/>
                    </a:solidFill>
                    <a:ea typeface="+mn-ea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/>
                        <a:ea typeface="+mn-ea"/>
                        <a:cs typeface="+mn-cs"/>
                      </a:rPr>
                      <m:t>𝒀</m:t>
                    </m:r>
                    <m:r>
                      <a:rPr lang="en-US" b="1">
                        <a:solidFill>
                          <a:srgbClr val="C00000"/>
                        </a:solidFill>
                        <a:latin typeface="Cambria Math"/>
                        <a:ea typeface="+mn-ea"/>
                        <a:cs typeface="+mn-cs"/>
                      </a:rPr>
                      <m:t>=</m:t>
                    </m:r>
                    <m:d>
                      <m:dPr>
                        <m:ctrlP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dPr>
                      <m:e>
                        <m:bar>
                          <m:barPr>
                            <m:pos m:val="top"/>
                            <m:ctrlP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barPr>
                          <m:e>
                            <m: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/>
                                <a:ea typeface="+mn-ea"/>
                                <a:cs typeface="+mn-cs"/>
                              </a:rPr>
                              <m:t>𝑨</m:t>
                            </m:r>
                          </m:e>
                        </m:bar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+mn-cs"/>
                          </a:rPr>
                          <m:t>∙</m:t>
                        </m:r>
                        <m:bar>
                          <m:barPr>
                            <m:pos m:val="top"/>
                            <m:ctrlP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/>
                                <a:cs typeface="+mn-cs"/>
                              </a:rPr>
                            </m:ctrlPr>
                          </m:barPr>
                          <m:e>
                            <m: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  <a:cs typeface="+mn-cs"/>
                              </a:rPr>
                              <m:t>𝑩</m:t>
                            </m:r>
                          </m:e>
                        </m:bar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+mn-cs"/>
                          </a:rPr>
                          <m:t>∙</m:t>
                        </m:r>
                        <m:bar>
                          <m:barPr>
                            <m:pos m:val="top"/>
                            <m:ctrlP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/>
                                <a:cs typeface="+mn-cs"/>
                              </a:rPr>
                            </m:ctrlPr>
                          </m:barPr>
                          <m:e>
                            <m: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  <a:cs typeface="+mn-cs"/>
                              </a:rPr>
                              <m:t>𝑪</m:t>
                            </m:r>
                          </m:e>
                        </m:bar>
                      </m:e>
                    </m:d>
                    <m:r>
                      <a:rPr lang="en-US" b="1" i="1">
                        <a:solidFill>
                          <a:srgbClr val="C00000"/>
                        </a:solidFill>
                        <a:latin typeface="Cambria Math"/>
                        <a:ea typeface="+mn-ea"/>
                        <a:cs typeface="+mn-cs"/>
                      </a:rPr>
                      <m:t>+</m:t>
                    </m:r>
                    <m:d>
                      <m:dPr>
                        <m:ctrlP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dPr>
                      <m:e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/>
                            <a:ea typeface="+mn-ea"/>
                            <a:cs typeface="+mn-cs"/>
                          </a:rPr>
                          <m:t>𝑨</m:t>
                        </m:r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+mn-cs"/>
                          </a:rPr>
                          <m:t>∙</m:t>
                        </m:r>
                        <m:bar>
                          <m:barPr>
                            <m:pos m:val="top"/>
                            <m:ctrlP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/>
                                <a:cs typeface="+mn-cs"/>
                              </a:rPr>
                            </m:ctrlPr>
                          </m:barPr>
                          <m:e>
                            <m: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  <a:cs typeface="+mn-cs"/>
                              </a:rPr>
                              <m:t>𝑩</m:t>
                            </m:r>
                          </m:e>
                        </m:bar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+mn-cs"/>
                          </a:rPr>
                          <m:t>∙</m:t>
                        </m:r>
                        <m:bar>
                          <m:barPr>
                            <m:pos m:val="top"/>
                            <m:ctrlP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/>
                                <a:cs typeface="+mn-cs"/>
                              </a:rPr>
                            </m:ctrlPr>
                          </m:barPr>
                          <m:e>
                            <m: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  <a:cs typeface="+mn-cs"/>
                              </a:rPr>
                              <m:t>𝑪</m:t>
                            </m:r>
                          </m:e>
                        </m:bar>
                      </m:e>
                    </m:d>
                    <m:r>
                      <a:rPr lang="en-US" b="1" i="1">
                        <a:solidFill>
                          <a:srgbClr val="C00000"/>
                        </a:solidFill>
                        <a:latin typeface="Cambria Math"/>
                        <a:ea typeface="Cambria Math"/>
                        <a:cs typeface="+mn-cs"/>
                      </a:rPr>
                      <m:t>+</m:t>
                    </m:r>
                    <m:d>
                      <m:dPr>
                        <m:ctrlPr>
                          <a:rPr lang="en-US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dPr>
                      <m:e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/>
                            <a:ea typeface="+mn-ea"/>
                            <a:cs typeface="+mn-cs"/>
                          </a:rPr>
                          <m:t>𝑨</m:t>
                        </m:r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+mn-cs"/>
                          </a:rPr>
                          <m:t>∙</m:t>
                        </m:r>
                        <m:bar>
                          <m:barPr>
                            <m:pos m:val="top"/>
                            <m:ctrlP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/>
                                <a:cs typeface="+mn-cs"/>
                              </a:rPr>
                            </m:ctrlPr>
                          </m:barPr>
                          <m:e>
                            <m:r>
                              <a:rPr lang="en-US" b="1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  <a:cs typeface="+mn-cs"/>
                              </a:rPr>
                              <m:t>𝑩</m:t>
                            </m:r>
                          </m:e>
                        </m:bar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+mn-cs"/>
                          </a:rPr>
                          <m:t>∙</m:t>
                        </m:r>
                        <m:r>
                          <a:rPr lang="en-US" b="1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+mn-cs"/>
                          </a:rPr>
                          <m:t>𝑪</m:t>
                        </m:r>
                      </m:e>
                    </m:d>
                  </m:oMath>
                </a14:m>
                <a:endParaRPr lang="en-US" b="1">
                  <a:solidFill>
                    <a:srgbClr val="000000"/>
                  </a:solidFill>
                  <a:latin typeface="Calibri" pitchFamily="34" charset="0"/>
                  <a:ea typeface="+mn-ea"/>
                  <a:cs typeface="+mn-cs"/>
                </a:endParaRPr>
              </a:p>
              <a:p>
                <a:endParaRPr lang="en-US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8F8D34D2-EE61-41C1-803E-FADD577D97E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4"/>
                <a:stretch>
                  <a:fillRect l="-283" t="-9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0CEE90A-412D-4EDD-AA6B-2E242CA2D9E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279EF5C-C746-4084-8A0D-12DD977AB7F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graphicFrame>
        <p:nvGraphicFramePr>
          <p:cNvPr id="5" name="Object 1">
            <a:extLst>
              <a:ext uri="{FF2B5EF4-FFF2-40B4-BE49-F238E27FC236}">
                <a16:creationId xmlns:a16="http://schemas.microsoft.com/office/drawing/2014/main" id="{3C3AB2E1-6A87-415A-805E-82A32A8AF8DE}"/>
              </a:ext>
            </a:extLst>
          </p:cNvPr>
          <p:cNvGraphicFramePr>
            <a:graphicFrameLocks noGrp="1" noChangeAspect="1"/>
          </p:cNvGraphicFramePr>
          <p:nvPr>
            <p:custDataLst>
              <p:tags r:id="rId2"/>
            </p:custDataLst>
          </p:nvPr>
        </p:nvGraphicFramePr>
        <p:xfrm>
          <a:off x="1143000" y="2439578"/>
          <a:ext cx="6464300" cy="4070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4979" name="VISIO" r:id="rId5" imgW="3042403" imgH="1914286" progId="Visio.Drawing.6">
                  <p:embed/>
                </p:oleObj>
              </mc:Choice>
              <mc:Fallback>
                <p:oleObj name="VISIO" r:id="rId5" imgW="3042403" imgH="1914286" progId="Visio.Drawing.6">
                  <p:embed/>
                  <p:pic>
                    <p:nvPicPr>
                      <p:cNvPr id="5" name="Object 1">
                        <a:extLst>
                          <a:ext uri="{FF2B5EF4-FFF2-40B4-BE49-F238E27FC236}">
                            <a16:creationId xmlns:a16="http://schemas.microsoft.com/office/drawing/2014/main" id="{3C3AB2E1-6A87-415A-805E-82A32A8AF8DE}"/>
                          </a:ext>
                        </a:extLst>
                      </p:cNvPr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2439578"/>
                        <a:ext cx="6464300" cy="4070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7311639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0FAD9-38A6-4C4C-BA88-1E675BFEC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Programmable Logic Array (PLA)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AAC118-CC67-4A6B-96D9-A8A3B586ED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 below logic structure is a very </a:t>
            </a:r>
            <a:r>
              <a:rPr lang="en-US">
                <a:solidFill>
                  <a:srgbClr val="C00000"/>
                </a:solidFill>
              </a:rPr>
              <a:t>common</a:t>
            </a:r>
            <a:r>
              <a:rPr lang="en-US"/>
              <a:t> building block for implementing any collection of logic functions one wishes to</a:t>
            </a:r>
          </a:p>
          <a:p>
            <a:pPr lvl="1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9C8498-DBC0-482D-8A88-B836F75C25B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644F1C0-F074-44EF-86D1-763FD86EF819}"/>
              </a:ext>
            </a:extLst>
          </p:cNvPr>
          <p:cNvSpPr txBox="1">
            <a:spLocks/>
          </p:cNvSpPr>
          <p:nvPr/>
        </p:nvSpPr>
        <p:spPr bwMode="auto">
          <a:xfrm>
            <a:off x="304799" y="2209800"/>
            <a:ext cx="4525148" cy="410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An </a:t>
            </a: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array</a:t>
            </a: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 of AND gates followed by an </a:t>
            </a: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array</a:t>
            </a: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 of OR gates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2400" b="1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How do we determine the number of AND gates?</a:t>
            </a:r>
          </a:p>
          <a:p>
            <a:pPr marL="669925" marR="0" lvl="1" indent="-3254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200" b="1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Remember SOP:</a:t>
            </a:r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 the number of possible </a:t>
            </a:r>
            <a:r>
              <a:rPr kumimoji="0" lang="en-US" sz="2200" b="0" i="0" u="none" strike="noStrike" kern="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minterms</a:t>
            </a:r>
            <a:endParaRPr kumimoji="0" lang="en-US" sz="2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itchFamily="-106" charset="-128"/>
              <a:cs typeface="+mn-c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562174F-E42B-4D24-8615-76C9F9B003B0}"/>
              </a:ext>
            </a:extLst>
          </p:cNvPr>
          <p:cNvSpPr txBox="1">
            <a:spLocks/>
          </p:cNvSpPr>
          <p:nvPr/>
        </p:nvSpPr>
        <p:spPr bwMode="auto">
          <a:xfrm>
            <a:off x="304798" y="4959350"/>
            <a:ext cx="8458202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669925" marR="0" lvl="1" indent="-3254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For an n-input logic function, we need a PLA with 2</a:t>
            </a:r>
            <a:r>
              <a:rPr kumimoji="0" lang="en-US" sz="2200" b="0" i="0" u="none" strike="noStrike" kern="0" cap="none" spc="0" normalizeH="0" baseline="3000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n</a:t>
            </a:r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 n-input AND gates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2400" b="1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How do we determine the number of OR gates?</a:t>
            </a: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 The number of output columns in the truth table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10FD2F6-AD09-42CD-B38C-33A23BF47B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9982" y="1835019"/>
            <a:ext cx="4479643" cy="3034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4798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9CCD92-450C-4693-8C09-27E1F09367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" y="914400"/>
            <a:ext cx="8610600" cy="5193723"/>
          </a:xfrm>
        </p:spPr>
        <p:txBody>
          <a:bodyPr/>
          <a:lstStyle/>
          <a:p>
            <a:r>
              <a:rPr lang="en-US">
                <a:solidFill>
                  <a:srgbClr val="0000FF"/>
                </a:solidFill>
              </a:rPr>
              <a:t>How do we implement a logic function?</a:t>
            </a:r>
          </a:p>
          <a:p>
            <a:pPr lvl="1"/>
            <a:r>
              <a:rPr lang="en-US">
                <a:solidFill>
                  <a:srgbClr val="00B050"/>
                </a:solidFill>
              </a:rPr>
              <a:t>Connect the output </a:t>
            </a:r>
            <a:r>
              <a:rPr lang="en-US"/>
              <a:t>of an AND gate to the </a:t>
            </a:r>
            <a:r>
              <a:rPr lang="en-US">
                <a:solidFill>
                  <a:srgbClr val="00B050"/>
                </a:solidFill>
              </a:rPr>
              <a:t>input</a:t>
            </a:r>
            <a:r>
              <a:rPr lang="en-US"/>
              <a:t> of an OR gate if the corresponding </a:t>
            </a:r>
            <a:r>
              <a:rPr lang="en-US" err="1"/>
              <a:t>minterm</a:t>
            </a:r>
            <a:r>
              <a:rPr lang="en-US"/>
              <a:t> is included in the SOP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4852C7A-87A3-48E6-9148-8064A828D2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Programmable Logic Array (PLA)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B1C458-C88C-45E8-93C7-DD3D65C4020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89FAD06-7D1A-4084-901C-8FD015CAAC5D}"/>
              </a:ext>
            </a:extLst>
          </p:cNvPr>
          <p:cNvSpPr txBox="1">
            <a:spLocks/>
          </p:cNvSpPr>
          <p:nvPr/>
        </p:nvSpPr>
        <p:spPr bwMode="auto">
          <a:xfrm>
            <a:off x="0" y="2050473"/>
            <a:ext cx="47244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669925" marR="0" lvl="1" indent="-3254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This is a simple programmable logic</a:t>
            </a:r>
          </a:p>
          <a:p>
            <a:pPr marL="669925" marR="0" lvl="1" indent="-3254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itchFamily="-106" charset="-128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2400" b="1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Programming a PLA</a:t>
            </a: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: we program the </a:t>
            </a: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/>
                <a:ea typeface="ＭＳ Ｐゴシック" charset="0"/>
              </a:rPr>
              <a:t>connections</a:t>
            </a: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 from AND gate outputs to OR gate inputs to implement a desired logic function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AF7D554-5CD6-478F-BF1A-067CAF5C2586}"/>
              </a:ext>
            </a:extLst>
          </p:cNvPr>
          <p:cNvSpPr txBox="1">
            <a:spLocks/>
          </p:cNvSpPr>
          <p:nvPr/>
        </p:nvSpPr>
        <p:spPr bwMode="auto">
          <a:xfrm>
            <a:off x="76200" y="5181600"/>
            <a:ext cx="8991600" cy="1522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charset="0"/>
              </a:rPr>
              <a:t>Have you seen any other type of programmable logic?</a:t>
            </a:r>
          </a:p>
          <a:p>
            <a:pPr marL="669925" marR="0" lvl="1" indent="-3254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Yes! An FPGA…</a:t>
            </a:r>
          </a:p>
          <a:p>
            <a:pPr marL="669925" marR="0" lvl="1" indent="-3254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B812F"/>
              </a:buClr>
              <a:buSzPct val="60000"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An FPGA uses more advanced structures, as we saw in Lecture 3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7B4A39A-1BC0-4EB0-8B80-F09D51A40E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8157" y="2133600"/>
            <a:ext cx="4479643" cy="3034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0034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C4919-0AC7-E74B-8900-F40691EC4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 Example (I)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FF7FD9-3C7B-794D-B661-88A5CF1E4E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FE7BDA-9B36-374E-A185-D2C24674F03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53</a:t>
            </a:fld>
            <a:endParaRPr lang="en-US" alt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2861072-B934-B240-B046-61ECE371A6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9694" y="1524000"/>
            <a:ext cx="7185504" cy="38862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61DC35B-AA0D-774E-A537-047CF329986C}"/>
              </a:ext>
            </a:extLst>
          </p:cNvPr>
          <p:cNvSpPr txBox="1"/>
          <p:nvPr/>
        </p:nvSpPr>
        <p:spPr>
          <a:xfrm>
            <a:off x="228600" y="6419867"/>
            <a:ext cx="37096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FF"/>
                </a:solidFill>
              </a:rPr>
              <a:t>Read H&amp;H Chapter 5.6.1</a:t>
            </a:r>
          </a:p>
        </p:txBody>
      </p:sp>
    </p:spTree>
    <p:extLst>
      <p:ext uri="{BB962C8B-B14F-4D97-AF65-F5344CB8AC3E}">
        <p14:creationId xmlns:p14="http://schemas.microsoft.com/office/powerpoint/2010/main" val="2550717349"/>
      </p:ext>
    </p:extLst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03CE2D-6D21-AC48-9F7C-A983D4771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 Example Function (II)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82FC62-69BE-6A42-9356-D7A9ED5F10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95F689-D2E8-0444-BA02-F735CF55FF5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54</a:t>
            </a:fld>
            <a:endParaRPr lang="en-US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EA441C7-D209-3F45-9EF8-624C5D7E10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263650"/>
            <a:ext cx="8153400" cy="50546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A206E55-4595-364A-89FB-3178A884B783}"/>
              </a:ext>
            </a:extLst>
          </p:cNvPr>
          <p:cNvSpPr txBox="1"/>
          <p:nvPr/>
        </p:nvSpPr>
        <p:spPr>
          <a:xfrm>
            <a:off x="228600" y="6419867"/>
            <a:ext cx="37096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FF"/>
                </a:solidFill>
              </a:rPr>
              <a:t>Read H&amp;H Chapter 5.6.1</a:t>
            </a:r>
          </a:p>
        </p:txBody>
      </p:sp>
    </p:spTree>
    <p:extLst>
      <p:ext uri="{BB962C8B-B14F-4D97-AF65-F5344CB8AC3E}">
        <p14:creationId xmlns:p14="http://schemas.microsoft.com/office/powerpoint/2010/main" val="1244642680"/>
      </p:ext>
    </p:extLst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03CE2D-6D21-AC48-9F7C-A983D4771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 Example Function (III)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82FC62-69BE-6A42-9356-D7A9ED5F10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95F689-D2E8-0444-BA02-F735CF55FF5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55</a:t>
            </a:fld>
            <a:endParaRPr lang="en-US" alt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A8B1ED8-9E70-A142-A0A4-897F80881B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250" y="1228165"/>
            <a:ext cx="8369300" cy="51181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4138DF0-6D7D-D946-8C61-215280A624D1}"/>
              </a:ext>
            </a:extLst>
          </p:cNvPr>
          <p:cNvSpPr txBox="1"/>
          <p:nvPr/>
        </p:nvSpPr>
        <p:spPr>
          <a:xfrm>
            <a:off x="228600" y="6419867"/>
            <a:ext cx="37096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FF"/>
                </a:solidFill>
              </a:rPr>
              <a:t>Read H&amp;H Chapter 5.6.1</a:t>
            </a:r>
          </a:p>
        </p:txBody>
      </p:sp>
    </p:spTree>
    <p:extLst>
      <p:ext uri="{BB962C8B-B14F-4D97-AF65-F5344CB8AC3E}">
        <p14:creationId xmlns:p14="http://schemas.microsoft.com/office/powerpoint/2010/main" val="2336532015"/>
      </p:ext>
    </p:extLst>
  </p:cSld>
  <p:clrMapOvr>
    <a:masterClrMapping/>
  </p:clrMapOvr>
  <p:transition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B268AF-16AA-401F-AA1E-38B113C2FF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Implementing a Full Adder Using a PLA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888B2D6-CD87-41C9-916B-C17FBE249D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95800" y="2737911"/>
            <a:ext cx="4033189" cy="273616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C2B68B-A951-4F77-A788-8E4A5BF9652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D7C34D-AAF8-4A4A-8B0E-9B5880B368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1143000"/>
            <a:ext cx="3858524" cy="261343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33AE9DD-D73A-4C36-ADCB-024091E655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5569" y="4150521"/>
            <a:ext cx="2691957" cy="211243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51C481F-DB8F-4FF0-B764-024AD3D4D1B1}"/>
              </a:ext>
            </a:extLst>
          </p:cNvPr>
          <p:cNvSpPr/>
          <p:nvPr/>
        </p:nvSpPr>
        <p:spPr>
          <a:xfrm>
            <a:off x="990600" y="3928719"/>
            <a:ext cx="29418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Truth table of a full adder</a:t>
            </a:r>
            <a:endParaRPr kumimoji="0" lang="en-US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B5EC3FE-3ABF-4933-82A0-083DCE210519}"/>
              </a:ext>
            </a:extLst>
          </p:cNvPr>
          <p:cNvSpPr/>
          <p:nvPr/>
        </p:nvSpPr>
        <p:spPr>
          <a:xfrm>
            <a:off x="4077697" y="1841483"/>
            <a:ext cx="299312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This input should not be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connected to any outputs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EFE9E-AA87-4A39-A243-6B15E7527569}"/>
              </a:ext>
            </a:extLst>
          </p:cNvPr>
          <p:cNvSpPr/>
          <p:nvPr/>
        </p:nvSpPr>
        <p:spPr>
          <a:xfrm>
            <a:off x="7156405" y="2074498"/>
            <a:ext cx="18989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We do not need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this output</a:t>
            </a:r>
          </a:p>
        </p:txBody>
      </p:sp>
      <p:sp>
        <p:nvSpPr>
          <p:cNvPr id="11" name="Line">
            <a:extLst>
              <a:ext uri="{FF2B5EF4-FFF2-40B4-BE49-F238E27FC236}">
                <a16:creationId xmlns:a16="http://schemas.microsoft.com/office/drawing/2014/main" id="{20691A40-FD40-4BA9-A104-5D65BD31AFEE}"/>
              </a:ext>
            </a:extLst>
          </p:cNvPr>
          <p:cNvSpPr/>
          <p:nvPr/>
        </p:nvSpPr>
        <p:spPr>
          <a:xfrm flipH="1" flipV="1">
            <a:off x="5791199" y="2438399"/>
            <a:ext cx="76199" cy="533399"/>
          </a:xfrm>
          <a:prstGeom prst="line">
            <a:avLst/>
          </a:prstGeom>
          <a:ln w="57150">
            <a:solidFill>
              <a:srgbClr val="062B6B"/>
            </a:solidFill>
            <a:headEnd type="stealth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" name="Line">
            <a:extLst>
              <a:ext uri="{FF2B5EF4-FFF2-40B4-BE49-F238E27FC236}">
                <a16:creationId xmlns:a16="http://schemas.microsoft.com/office/drawing/2014/main" id="{43B782D4-5C09-4CE3-8D8C-0DEF6275DFE5}"/>
              </a:ext>
            </a:extLst>
          </p:cNvPr>
          <p:cNvSpPr/>
          <p:nvPr/>
        </p:nvSpPr>
        <p:spPr>
          <a:xfrm flipV="1">
            <a:off x="7802203" y="2701804"/>
            <a:ext cx="76200" cy="422396"/>
          </a:xfrm>
          <a:prstGeom prst="line">
            <a:avLst/>
          </a:prstGeom>
          <a:ln w="57150">
            <a:solidFill>
              <a:srgbClr val="062B6B"/>
            </a:solidFill>
            <a:headEnd type="stealth"/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26606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 animBg="1"/>
      <p:bldP spid="12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9AE4EB-A2FB-4FFA-A8D3-0722E47E3D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Logical (Functional) Completeness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791C99-EF56-4FF6-B95A-CD5B11C16B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solidFill>
                  <a:srgbClr val="C00000"/>
                </a:solidFill>
              </a:rPr>
              <a:t>Any logic function </a:t>
            </a:r>
            <a:r>
              <a:rPr lang="en-US"/>
              <a:t>we wish to implement could be accomplished with a PLA</a:t>
            </a:r>
          </a:p>
          <a:p>
            <a:pPr lvl="1"/>
            <a:r>
              <a:rPr lang="en-US"/>
              <a:t>PLA consists of </a:t>
            </a:r>
            <a:r>
              <a:rPr lang="en-US">
                <a:solidFill>
                  <a:srgbClr val="0000FF"/>
                </a:solidFill>
              </a:rPr>
              <a:t>only</a:t>
            </a:r>
            <a:r>
              <a:rPr lang="en-US"/>
              <a:t> AND gates, OR gates, and inverters</a:t>
            </a:r>
          </a:p>
          <a:p>
            <a:pPr lvl="1"/>
            <a:r>
              <a:rPr lang="en-US"/>
              <a:t>We just have to program connections based on SOP of the intended logic function</a:t>
            </a:r>
          </a:p>
          <a:p>
            <a:endParaRPr lang="en-US"/>
          </a:p>
          <a:p>
            <a:r>
              <a:rPr lang="en-US"/>
              <a:t>The set of gates {AND, OR, NOT} is </a:t>
            </a:r>
            <a:r>
              <a:rPr lang="en-US">
                <a:solidFill>
                  <a:srgbClr val="00B050"/>
                </a:solidFill>
              </a:rPr>
              <a:t>logically complete </a:t>
            </a:r>
            <a:r>
              <a:rPr lang="en-US"/>
              <a:t>because we can build a circuit to carry out the specification of </a:t>
            </a:r>
            <a:r>
              <a:rPr lang="en-US">
                <a:solidFill>
                  <a:srgbClr val="C00000"/>
                </a:solidFill>
              </a:rPr>
              <a:t>any truth table </a:t>
            </a:r>
            <a:r>
              <a:rPr lang="en-US"/>
              <a:t>we wish, without using any other kind of gate</a:t>
            </a:r>
          </a:p>
          <a:p>
            <a:endParaRPr lang="en-US"/>
          </a:p>
          <a:p>
            <a:r>
              <a:rPr lang="en-US"/>
              <a:t>NAND is also logically complete. So is NOR.</a:t>
            </a:r>
          </a:p>
          <a:p>
            <a:pPr lvl="1"/>
            <a:r>
              <a:rPr lang="en-US">
                <a:solidFill>
                  <a:srgbClr val="0000FF"/>
                </a:solidFill>
              </a:rPr>
              <a:t>Your task: </a:t>
            </a:r>
            <a:r>
              <a:rPr lang="en-US"/>
              <a:t>Prove this.</a:t>
            </a:r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B15A81-1E69-4BD3-A14F-CEC5A5B6615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144961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97ACC6-57E4-044C-B798-2376C44F1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More Combinational Building Blocks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AC958A-8C5D-634B-83D2-3765F62D2A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H&amp;H Chapter 2 in full</a:t>
            </a:r>
          </a:p>
          <a:p>
            <a:pPr lvl="1"/>
            <a:r>
              <a:rPr lang="en-US"/>
              <a:t>Required Reading</a:t>
            </a:r>
          </a:p>
          <a:p>
            <a:pPr lvl="1"/>
            <a:r>
              <a:rPr lang="en-US">
                <a:solidFill>
                  <a:srgbClr val="0000FF"/>
                </a:solidFill>
              </a:rPr>
              <a:t>E.g., see Tri-state Buffer and Z values in Section 2.6</a:t>
            </a:r>
          </a:p>
          <a:p>
            <a:endParaRPr lang="en-US"/>
          </a:p>
          <a:p>
            <a:r>
              <a:rPr lang="en-US"/>
              <a:t>H&amp;H Chapter 5</a:t>
            </a:r>
          </a:p>
          <a:p>
            <a:pPr lvl="1"/>
            <a:r>
              <a:rPr lang="en-US"/>
              <a:t>Will be required reading soon.</a:t>
            </a:r>
          </a:p>
          <a:p>
            <a:endParaRPr lang="en-US"/>
          </a:p>
          <a:p>
            <a:r>
              <a:rPr lang="en-US"/>
              <a:t>You will benefit greatly by reading the “combinational” parts of Chapter 5 soon.</a:t>
            </a:r>
          </a:p>
          <a:p>
            <a:pPr lvl="1"/>
            <a:r>
              <a:rPr lang="en-US"/>
              <a:t>Sections 5.1 and 5.2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2316FB-8A26-C24E-B855-F29073D26B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8737928"/>
      </p:ext>
    </p:extLst>
  </p:cSld>
  <p:clrMapOvr>
    <a:masterClrMapping/>
  </p:clrMapOvr>
  <p:transition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77F096-20B3-6C4A-B01E-2B7161D12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Tri-State Buffer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D63B83-C1AF-9546-BDF4-46A484E5F8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 tri-state buffer enables gating of different signals onto a wire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>
                <a:solidFill>
                  <a:srgbClr val="0000FF"/>
                </a:solidFill>
              </a:rPr>
              <a:t>Floating signal (Z): </a:t>
            </a:r>
            <a:r>
              <a:rPr lang="en-US"/>
              <a:t>Signal that is not driven by any circuit</a:t>
            </a:r>
          </a:p>
          <a:p>
            <a:pPr lvl="1"/>
            <a:r>
              <a:rPr lang="en-US"/>
              <a:t>Open circuit, floating wire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F5DB99-1BCC-A440-9973-C0B3102B635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19D7DF-598B-483B-A6D0-8553CDFAE63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6E201A2-F3C7-E14E-A7F8-7C4AA04389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1850" y="1828800"/>
            <a:ext cx="2400300" cy="3400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87084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D6365D-28A4-43F3-8A2E-132611CEE5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52400"/>
            <a:ext cx="8839200" cy="1066800"/>
          </a:xfrm>
        </p:spPr>
        <p:txBody>
          <a:bodyPr/>
          <a:lstStyle/>
          <a:p>
            <a:r>
              <a:rPr lang="en-US" dirty="0"/>
              <a:t>Recall: Transistors and Logic Gates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04A671-017E-40FC-BEC0-365B6B4237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0000FF"/>
                </a:solidFill>
              </a:rPr>
              <a:t>Now, we know how a MOS transistor works</a:t>
            </a:r>
          </a:p>
          <a:p>
            <a:r>
              <a:rPr lang="en-US" dirty="0"/>
              <a:t>How do we build logic out of MOS transistors?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BB8847-6DC7-4675-A164-0446B14900A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A640EF-F0E2-4E49-9455-7E266BCEBB78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  <p:sp>
        <p:nvSpPr>
          <p:cNvPr id="5" name="Text Box 17">
            <a:extLst>
              <a:ext uri="{FF2B5EF4-FFF2-40B4-BE49-F238E27FC236}">
                <a16:creationId xmlns:a16="http://schemas.microsoft.com/office/drawing/2014/main" id="{AFCC8EC7-FD71-4736-BC30-E7B90C0B01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49596" y="4218565"/>
            <a:ext cx="2041525" cy="3683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</a:rPr>
              <a:t>Microarchitecture</a:t>
            </a:r>
          </a:p>
        </p:txBody>
      </p:sp>
      <p:sp>
        <p:nvSpPr>
          <p:cNvPr id="6" name="Text Box 18">
            <a:extLst>
              <a:ext uri="{FF2B5EF4-FFF2-40B4-BE49-F238E27FC236}">
                <a16:creationId xmlns:a16="http://schemas.microsoft.com/office/drawing/2014/main" id="{3FF9A929-B488-4BD8-BB45-C4F70F743DEF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6649596" y="3847090"/>
            <a:ext cx="2041525" cy="366712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</a:rPr>
              <a:t>ISA (Architecture)</a:t>
            </a:r>
          </a:p>
        </p:txBody>
      </p:sp>
      <p:sp>
        <p:nvSpPr>
          <p:cNvPr id="7" name="Text Box 19">
            <a:extLst>
              <a:ext uri="{FF2B5EF4-FFF2-40B4-BE49-F238E27FC236}">
                <a16:creationId xmlns:a16="http://schemas.microsoft.com/office/drawing/2014/main" id="{D4635FCE-EF20-4B31-B42E-F6FCF06CB10D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6646421" y="2802515"/>
            <a:ext cx="2043113" cy="368300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</a:rPr>
              <a:t>Program/Language</a:t>
            </a:r>
          </a:p>
        </p:txBody>
      </p:sp>
      <p:sp>
        <p:nvSpPr>
          <p:cNvPr id="8" name="Text Box 20">
            <a:extLst>
              <a:ext uri="{FF2B5EF4-FFF2-40B4-BE49-F238E27FC236}">
                <a16:creationId xmlns:a16="http://schemas.microsoft.com/office/drawing/2014/main" id="{643102DE-E751-462A-B89D-DA50711FB91D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6646421" y="2431040"/>
            <a:ext cx="2043113" cy="368300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</a:rPr>
              <a:t>Algorithm</a:t>
            </a:r>
          </a:p>
        </p:txBody>
      </p:sp>
      <p:sp>
        <p:nvSpPr>
          <p:cNvPr id="9" name="Text Box 21">
            <a:extLst>
              <a:ext uri="{FF2B5EF4-FFF2-40B4-BE49-F238E27FC236}">
                <a16:creationId xmlns:a16="http://schemas.microsoft.com/office/drawing/2014/main" id="{645BD648-8180-44BD-BD4B-6A726E208665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6646421" y="2064327"/>
            <a:ext cx="2043113" cy="366713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</a:rPr>
              <a:t>Problem</a:t>
            </a:r>
          </a:p>
        </p:txBody>
      </p:sp>
      <p:sp>
        <p:nvSpPr>
          <p:cNvPr id="10" name="Text Box 22">
            <a:extLst>
              <a:ext uri="{FF2B5EF4-FFF2-40B4-BE49-F238E27FC236}">
                <a16:creationId xmlns:a16="http://schemas.microsoft.com/office/drawing/2014/main" id="{3FE53A22-C7F0-4076-9015-C959D24D392A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6649596" y="4591627"/>
            <a:ext cx="2039938" cy="373063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>
              <a:defRPr/>
            </a:pPr>
            <a:r>
              <a:rPr lang="en-US" sz="1750" dirty="0">
                <a:solidFill>
                  <a:srgbClr val="000000"/>
                </a:solidFill>
                <a:latin typeface="Tahoma" pitchFamily="34" charset="0"/>
                <a:ea typeface="+mn-ea"/>
                <a:cs typeface="Arial" charset="0"/>
              </a:rPr>
              <a:t>Logic</a:t>
            </a:r>
          </a:p>
          <a:p>
            <a:pPr eaLnBrk="1" hangingPunct="1">
              <a:defRPr/>
            </a:pPr>
            <a:endParaRPr lang="en-US" sz="1750" dirty="0">
              <a:solidFill>
                <a:srgbClr val="000000"/>
              </a:solidFill>
              <a:latin typeface="Tahoma" pitchFamily="34" charset="0"/>
              <a:ea typeface="+mn-ea"/>
              <a:cs typeface="Arial" charset="0"/>
            </a:endParaRPr>
          </a:p>
        </p:txBody>
      </p:sp>
      <p:sp>
        <p:nvSpPr>
          <p:cNvPr id="11" name="Text Box 23">
            <a:extLst>
              <a:ext uri="{FF2B5EF4-FFF2-40B4-BE49-F238E27FC236}">
                <a16:creationId xmlns:a16="http://schemas.microsoft.com/office/drawing/2014/main" id="{E7DFA991-9F4C-4A06-AB32-4EE541AFB28C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6649596" y="4963102"/>
            <a:ext cx="2041525" cy="3683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</a:rPr>
              <a:t>Devices</a:t>
            </a:r>
          </a:p>
        </p:txBody>
      </p:sp>
      <p:sp>
        <p:nvSpPr>
          <p:cNvPr id="12" name="Text Box 24">
            <a:extLst>
              <a:ext uri="{FF2B5EF4-FFF2-40B4-BE49-F238E27FC236}">
                <a16:creationId xmlns:a16="http://schemas.microsoft.com/office/drawing/2014/main" id="{9C1BDC48-7AC8-4A34-88A2-191248638287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6649596" y="3177165"/>
            <a:ext cx="2041525" cy="669925"/>
          </a:xfrm>
          <a:prstGeom prst="rect">
            <a:avLst/>
          </a:prstGeom>
          <a:solidFill>
            <a:srgbClr val="35F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</a:rPr>
              <a:t>Runtime System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</a:rPr>
              <a:t>(VM, OS, MM)</a:t>
            </a:r>
          </a:p>
        </p:txBody>
      </p:sp>
      <p:sp>
        <p:nvSpPr>
          <p:cNvPr id="13" name="Text Box 23">
            <a:extLst>
              <a:ext uri="{FF2B5EF4-FFF2-40B4-BE49-F238E27FC236}">
                <a16:creationId xmlns:a16="http://schemas.microsoft.com/office/drawing/2014/main" id="{2001AF51-7DB1-47C0-9C23-8A5986573FE7}"/>
              </a:ext>
            </a:extLst>
          </p:cNvPr>
          <p:cNvSpPr txBox="1">
            <a:spLocks noChangeAspect="1" noChangeArrowheads="1"/>
          </p:cNvSpPr>
          <p:nvPr/>
        </p:nvSpPr>
        <p:spPr bwMode="auto">
          <a:xfrm>
            <a:off x="6651184" y="5318702"/>
            <a:ext cx="2043112" cy="366713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</a:rPr>
              <a:t>Electrons</a:t>
            </a:r>
          </a:p>
        </p:txBody>
      </p:sp>
      <p:sp>
        <p:nvSpPr>
          <p:cNvPr id="14" name="Rounded Rectangle 24">
            <a:extLst>
              <a:ext uri="{FF2B5EF4-FFF2-40B4-BE49-F238E27FC236}">
                <a16:creationId xmlns:a16="http://schemas.microsoft.com/office/drawing/2014/main" id="{CF36B983-3224-4530-91C1-11CB047A85CF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475889" y="4011395"/>
            <a:ext cx="373063" cy="2286000"/>
          </a:xfrm>
          <a:prstGeom prst="roundRect">
            <a:avLst>
              <a:gd name="adj" fmla="val 16667"/>
            </a:avLst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9812BB6C-491B-4491-AA79-8F28134FCCF5}"/>
              </a:ext>
            </a:extLst>
          </p:cNvPr>
          <p:cNvSpPr txBox="1">
            <a:spLocks/>
          </p:cNvSpPr>
          <p:nvPr/>
        </p:nvSpPr>
        <p:spPr bwMode="auto">
          <a:xfrm>
            <a:off x="228600" y="1524000"/>
            <a:ext cx="6290820" cy="3045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endParaRPr lang="en-US" kern="0" dirty="0"/>
          </a:p>
          <a:p>
            <a:pPr>
              <a:defRPr/>
            </a:pPr>
            <a:endParaRPr lang="en-US" kern="0" dirty="0"/>
          </a:p>
          <a:p>
            <a:pPr>
              <a:defRPr/>
            </a:pPr>
            <a:r>
              <a:rPr lang="en-US" b="1" kern="0" dirty="0">
                <a:solidFill>
                  <a:srgbClr val="0000FF"/>
                </a:solidFill>
              </a:rPr>
              <a:t>We construct basic logic structures out of individual MOS transistors</a:t>
            </a:r>
          </a:p>
          <a:p>
            <a:endParaRPr lang="en-US" kern="0" dirty="0"/>
          </a:p>
          <a:p>
            <a:r>
              <a:rPr lang="en-US" kern="0" dirty="0"/>
              <a:t>These </a:t>
            </a:r>
            <a:r>
              <a:rPr lang="en-US" kern="0" dirty="0">
                <a:solidFill>
                  <a:srgbClr val="0000CC"/>
                </a:solidFill>
              </a:rPr>
              <a:t>logical units</a:t>
            </a:r>
            <a:r>
              <a:rPr lang="en-US" kern="0" dirty="0"/>
              <a:t> are named </a:t>
            </a:r>
            <a:r>
              <a:rPr lang="en-US" kern="0" dirty="0">
                <a:solidFill>
                  <a:srgbClr val="008A3E"/>
                </a:solidFill>
              </a:rPr>
              <a:t>logic gates</a:t>
            </a:r>
          </a:p>
          <a:p>
            <a:pPr lvl="1"/>
            <a:r>
              <a:rPr lang="en-US" kern="0" dirty="0"/>
              <a:t>They implement simple </a:t>
            </a:r>
            <a:r>
              <a:rPr lang="en-US" kern="0" dirty="0">
                <a:solidFill>
                  <a:srgbClr val="FF0000"/>
                </a:solidFill>
              </a:rPr>
              <a:t>Boolean</a:t>
            </a:r>
            <a:r>
              <a:rPr lang="en-US" kern="0" dirty="0"/>
              <a:t> functions</a:t>
            </a:r>
          </a:p>
          <a:p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211082776"/>
      </p:ext>
    </p:extLst>
  </p:cSld>
  <p:clrMapOvr>
    <a:masterClrMapping/>
  </p:clrMapOvr>
  <p:transition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560C40-87F8-F640-AA4D-FDF48DBC79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Example: Use of Tri-State Buffers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D6B949-82E7-544B-A0EA-9493C31627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Imagine a wire connecting the CPU and memory</a:t>
            </a:r>
          </a:p>
          <a:p>
            <a:pPr lvl="1"/>
            <a:endParaRPr lang="en-US"/>
          </a:p>
          <a:p>
            <a:pPr lvl="1"/>
            <a:r>
              <a:rPr lang="en-US"/>
              <a:t>At any time only the CPU or the memory can place a value on the wire, both not both</a:t>
            </a:r>
          </a:p>
          <a:p>
            <a:pPr lvl="1"/>
            <a:endParaRPr lang="en-US"/>
          </a:p>
          <a:p>
            <a:pPr lvl="1"/>
            <a:r>
              <a:rPr lang="en-US"/>
              <a:t>You can have two </a:t>
            </a:r>
            <a:r>
              <a:rPr lang="en-US" err="1"/>
              <a:t>tri-state</a:t>
            </a:r>
            <a:r>
              <a:rPr lang="en-US"/>
              <a:t> buffers: one driven by CPU, the other memory; and ensure at most one is enabled at any time</a:t>
            </a:r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06AE8B-916F-F749-906C-027E683EEF9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19D7DF-598B-483B-A6D0-8553CDFAE63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7854725"/>
      </p:ext>
    </p:extLst>
  </p:cSld>
  <p:clrMapOvr>
    <a:masterClrMapping/>
  </p:clrMapOvr>
  <p:transition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E14383-A42F-44CC-969A-F0F142B96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Design with Tri-State Buffers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3F51E7-C7A9-402C-B463-5CBD5EB9056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19D7DF-598B-483B-A6D0-8553CDFAE63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4BAF9CED-C1D7-49B5-BBB2-EA693ABFDC3B}"/>
              </a:ext>
            </a:extLst>
          </p:cNvPr>
          <p:cNvSpPr/>
          <p:nvPr/>
        </p:nvSpPr>
        <p:spPr>
          <a:xfrm>
            <a:off x="1905000" y="1767899"/>
            <a:ext cx="2209800" cy="10668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CPU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5D11EAC-66AA-4D6E-AFF5-CC614614A676}"/>
              </a:ext>
            </a:extLst>
          </p:cNvPr>
          <p:cNvGrpSpPr/>
          <p:nvPr/>
        </p:nvGrpSpPr>
        <p:grpSpPr>
          <a:xfrm>
            <a:off x="4724400" y="1828541"/>
            <a:ext cx="609600" cy="754636"/>
            <a:chOff x="3810000" y="2495692"/>
            <a:chExt cx="937010" cy="933308"/>
          </a:xfrm>
        </p:grpSpPr>
        <p:sp>
          <p:nvSpPr>
            <p:cNvPr id="7" name="Isosceles Triangle 6">
              <a:extLst>
                <a:ext uri="{FF2B5EF4-FFF2-40B4-BE49-F238E27FC236}">
                  <a16:creationId xmlns:a16="http://schemas.microsoft.com/office/drawing/2014/main" id="{58BB68FE-F94E-4DA4-9924-6B59D1E094E4}"/>
                </a:ext>
              </a:extLst>
            </p:cNvPr>
            <p:cNvSpPr/>
            <p:nvPr/>
          </p:nvSpPr>
          <p:spPr>
            <a:xfrm rot="5400000">
              <a:off x="3935605" y="2617595"/>
              <a:ext cx="685800" cy="937010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endParaRP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15D5041-7D82-4A58-9FAD-03AAC00B7618}"/>
                </a:ext>
              </a:extLst>
            </p:cNvPr>
            <p:cNvCxnSpPr>
              <a:cxnSpLocks/>
              <a:endCxn id="7" idx="1"/>
            </p:cNvCxnSpPr>
            <p:nvPr/>
          </p:nvCxnSpPr>
          <p:spPr>
            <a:xfrm>
              <a:off x="4278505" y="2495692"/>
              <a:ext cx="2" cy="418959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19D8D5D-A182-432B-A9E9-F2F800A39601}"/>
              </a:ext>
            </a:extLst>
          </p:cNvPr>
          <p:cNvGrpSpPr/>
          <p:nvPr/>
        </p:nvGrpSpPr>
        <p:grpSpPr>
          <a:xfrm>
            <a:off x="4714875" y="4328157"/>
            <a:ext cx="609600" cy="754636"/>
            <a:chOff x="3810000" y="2495692"/>
            <a:chExt cx="937010" cy="933308"/>
          </a:xfrm>
        </p:grpSpPr>
        <p:sp>
          <p:nvSpPr>
            <p:cNvPr id="16" name="Isosceles Triangle 15">
              <a:extLst>
                <a:ext uri="{FF2B5EF4-FFF2-40B4-BE49-F238E27FC236}">
                  <a16:creationId xmlns:a16="http://schemas.microsoft.com/office/drawing/2014/main" id="{C783F7FA-95B4-47C7-A710-4C6D4FE2631A}"/>
                </a:ext>
              </a:extLst>
            </p:cNvPr>
            <p:cNvSpPr/>
            <p:nvPr/>
          </p:nvSpPr>
          <p:spPr>
            <a:xfrm rot="5400000">
              <a:off x="3935605" y="2617595"/>
              <a:ext cx="685800" cy="937010"/>
            </a:xfrm>
            <a:prstGeom prst="triangl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endParaRP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1ABA042C-0ADC-4D4E-94DE-8F6A163499C2}"/>
                </a:ext>
              </a:extLst>
            </p:cNvPr>
            <p:cNvCxnSpPr>
              <a:cxnSpLocks/>
              <a:endCxn id="16" idx="1"/>
            </p:cNvCxnSpPr>
            <p:nvPr/>
          </p:nvCxnSpPr>
          <p:spPr>
            <a:xfrm>
              <a:off x="4278505" y="2495692"/>
              <a:ext cx="2" cy="418959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B3E11630-B293-47B8-B940-1F302B80AEAC}"/>
              </a:ext>
            </a:extLst>
          </p:cNvPr>
          <p:cNvSpPr/>
          <p:nvPr/>
        </p:nvSpPr>
        <p:spPr>
          <a:xfrm>
            <a:off x="1905000" y="4267200"/>
            <a:ext cx="2209800" cy="10668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Memory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7DDC90A-8A4A-4BBC-ACEA-9B8329D374B2}"/>
              </a:ext>
            </a:extLst>
          </p:cNvPr>
          <p:cNvCxnSpPr>
            <a:cxnSpLocks/>
          </p:cNvCxnSpPr>
          <p:nvPr/>
        </p:nvCxnSpPr>
        <p:spPr>
          <a:xfrm>
            <a:off x="5867400" y="1767838"/>
            <a:ext cx="0" cy="3493704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C2A95937-5058-484A-86FD-7846721BACD6}"/>
              </a:ext>
            </a:extLst>
          </p:cNvPr>
          <p:cNvCxnSpPr>
            <a:stCxn id="7" idx="3"/>
            <a:endCxn id="5" idx="3"/>
          </p:cNvCxnSpPr>
          <p:nvPr/>
        </p:nvCxnSpPr>
        <p:spPr>
          <a:xfrm flipH="1" flipV="1">
            <a:off x="4114800" y="2301299"/>
            <a:ext cx="609601" cy="462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5A88BB6-9DEA-45A8-A7FA-93875D8D8347}"/>
              </a:ext>
            </a:extLst>
          </p:cNvPr>
          <p:cNvCxnSpPr/>
          <p:nvPr/>
        </p:nvCxnSpPr>
        <p:spPr>
          <a:xfrm flipH="1" flipV="1">
            <a:off x="4095750" y="4803884"/>
            <a:ext cx="609601" cy="462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33A92FD-2C75-4E65-A371-06475566427B}"/>
              </a:ext>
            </a:extLst>
          </p:cNvPr>
          <p:cNvCxnSpPr>
            <a:cxnSpLocks/>
          </p:cNvCxnSpPr>
          <p:nvPr/>
        </p:nvCxnSpPr>
        <p:spPr>
          <a:xfrm flipH="1">
            <a:off x="5334001" y="2301299"/>
            <a:ext cx="533399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F95B8991-3CE6-4417-8A1F-C257899392BC}"/>
              </a:ext>
            </a:extLst>
          </p:cNvPr>
          <p:cNvCxnSpPr>
            <a:cxnSpLocks/>
          </p:cNvCxnSpPr>
          <p:nvPr/>
        </p:nvCxnSpPr>
        <p:spPr>
          <a:xfrm flipH="1">
            <a:off x="5324476" y="4808570"/>
            <a:ext cx="533399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0BC2D33A-A05C-4322-A60A-E17350DEC104}"/>
              </a:ext>
            </a:extLst>
          </p:cNvPr>
          <p:cNvSpPr txBox="1"/>
          <p:nvPr/>
        </p:nvSpPr>
        <p:spPr>
          <a:xfrm>
            <a:off x="4301495" y="3967203"/>
            <a:ext cx="14554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GateMem</a:t>
            </a: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CC25D12-0EC8-452B-B60E-378DE6131719}"/>
              </a:ext>
            </a:extLst>
          </p:cNvPr>
          <p:cNvSpPr txBox="1"/>
          <p:nvPr/>
        </p:nvSpPr>
        <p:spPr>
          <a:xfrm>
            <a:off x="4301495" y="1457463"/>
            <a:ext cx="14554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GateCPU</a:t>
            </a:r>
            <a:endParaRPr kumimoji="0" lang="en-US" sz="1600" b="1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C18DA2C-DD28-4E2E-BFB7-88C73B567F74}"/>
              </a:ext>
            </a:extLst>
          </p:cNvPr>
          <p:cNvSpPr txBox="1"/>
          <p:nvPr/>
        </p:nvSpPr>
        <p:spPr>
          <a:xfrm>
            <a:off x="5987419" y="4922988"/>
            <a:ext cx="1632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Shared Bus</a:t>
            </a:r>
          </a:p>
        </p:txBody>
      </p:sp>
    </p:spTree>
    <p:extLst>
      <p:ext uri="{BB962C8B-B14F-4D97-AF65-F5344CB8AC3E}">
        <p14:creationId xmlns:p14="http://schemas.microsoft.com/office/powerpoint/2010/main" val="3750787118"/>
      </p:ext>
    </p:extLst>
  </p:cSld>
  <p:clrMapOvr>
    <a:masterClrMapping/>
  </p:clrMapOvr>
  <p:transition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9801A5-7C04-5E49-B422-84D13498EC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Another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99344C-D59F-3249-8E6E-CBBB330829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8ADEB1-F20D-A947-8B1F-E50729A3384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B19D7DF-598B-483B-A6D0-8553CDFAE631}" type="slidenum">
              <a:rPr lang="en-US" altLang="en-US" smtClean="0"/>
              <a:pPr>
                <a:defRPr/>
              </a:pPr>
              <a:t>62</a:t>
            </a:fld>
            <a:endParaRPr lang="en-US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48E3695-751B-1544-A076-CC0818657A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599" y="1111249"/>
            <a:ext cx="3806347" cy="5262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75354"/>
      </p:ext>
    </p:extLst>
  </p:cSld>
  <p:clrMapOvr>
    <a:masterClrMapping/>
  </p:clrMapOvr>
  <p:transition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51AF44-6926-2C47-9B1F-5638CF870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Multiplexer Using Tri-State Buffers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86AE83-EBE3-7549-ABD1-6C84412656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D908AF-8D0C-E84C-B976-BC6365C314A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B19D7DF-598B-483B-A6D0-8553CDFAE631}" type="slidenum">
              <a:rPr lang="en-US" altLang="en-US" smtClean="0"/>
              <a:pPr>
                <a:defRPr/>
              </a:pPr>
              <a:t>63</a:t>
            </a:fld>
            <a:endParaRPr lang="en-US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B337EED-D615-C141-805D-93F203927E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081928"/>
            <a:ext cx="4708519" cy="5070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B80C954-B167-F54F-A172-5F56FDD14D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200" y="1095375"/>
            <a:ext cx="2222500" cy="5251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2816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3915E-6376-884F-BBF5-CEE0CB825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Aside: Logic Using Multiplexers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BE5E70-9CE7-7E45-9D7C-141934D3F4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Multiplexers can be used as lookup tables to perform logic functions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E03336-3A2D-F545-8B96-BAEC11B69B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B19D7DF-598B-483B-A6D0-8553CDFAE631}" type="slidenum">
              <a:rPr lang="en-US" altLang="en-US" smtClean="0"/>
              <a:pPr>
                <a:defRPr/>
              </a:pPr>
              <a:t>64</a:t>
            </a:fld>
            <a:endParaRPr lang="en-US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B5A0D79-EAE3-344B-81C4-77BEA45989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153" y="1990473"/>
            <a:ext cx="3146612" cy="438334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7C311B5-CCD0-0145-89C2-41EA364027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8517" y="2667000"/>
            <a:ext cx="5368047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7162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3915E-6376-884F-BBF5-CEE0CB825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Aside: Logic Using Multiplexers (II)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BE5E70-9CE7-7E45-9D7C-141934D3F4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Multiplexers can be used as lookup tables to perform logic functions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E03336-3A2D-F545-8B96-BAEC11B69B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B19D7DF-598B-483B-A6D0-8553CDFAE631}" type="slidenum">
              <a:rPr lang="en-US" altLang="en-US" smtClean="0"/>
              <a:pPr>
                <a:defRPr/>
              </a:pPr>
              <a:t>65</a:t>
            </a:fld>
            <a:endParaRPr lang="en-US" alt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E81630D-D706-6A47-AF58-1C63D2108C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286000"/>
            <a:ext cx="7918515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927487"/>
      </p:ext>
    </p:extLst>
  </p:cSld>
  <p:clrMapOvr>
    <a:masterClrMapping/>
  </p:clrMapOvr>
  <p:transition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3915E-6376-884F-BBF5-CEE0CB825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Aside: Logic Using Multiplexers (III)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BE5E70-9CE7-7E45-9D7C-141934D3F4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Multiplexers can be used as lookup tables to perform logic functions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E03336-3A2D-F545-8B96-BAEC11B69B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B19D7DF-598B-483B-A6D0-8553CDFAE631}" type="slidenum">
              <a:rPr lang="en-US" altLang="en-US" smtClean="0"/>
              <a:pPr>
                <a:defRPr/>
              </a:pPr>
              <a:t>66</a:t>
            </a:fld>
            <a:endParaRPr lang="en-US" alt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60EFC90-BEE6-3941-B6A0-09ADBE96EA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2061836"/>
            <a:ext cx="3060700" cy="41656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BE693A7-3841-6A43-AA28-747FAE55B2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0" y="1934836"/>
            <a:ext cx="2463800" cy="429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938953"/>
      </p:ext>
    </p:extLst>
  </p:cSld>
  <p:clrMapOvr>
    <a:masterClrMapping/>
  </p:clrMapOvr>
  <p:transition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54A9F1-25BF-6F40-AD83-0555A1E4D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Aside: Logic Using Decoders (I)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F5549A-A96D-4544-BE1F-3842262789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Decoders can be combined with OR gates to build logic functions.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4831-A940-3146-BAA7-759958071F3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B19D7DF-598B-483B-A6D0-8553CDFAE631}" type="slidenum">
              <a:rPr lang="en-US" altLang="en-US" smtClean="0"/>
              <a:pPr>
                <a:defRPr/>
              </a:pPr>
              <a:t>67</a:t>
            </a:fld>
            <a:endParaRPr lang="en-US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19062F6-AED2-E040-9488-7F1B513C16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1798750"/>
            <a:ext cx="3924300" cy="457506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F400989-51D0-4548-9D6F-B65844C8810A}"/>
              </a:ext>
            </a:extLst>
          </p:cNvPr>
          <p:cNvSpPr txBox="1"/>
          <p:nvPr/>
        </p:nvSpPr>
        <p:spPr>
          <a:xfrm>
            <a:off x="1108224" y="6396335"/>
            <a:ext cx="3453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FF"/>
                </a:solidFill>
              </a:rPr>
              <a:t>Read H&amp;H Chapter 2.8</a:t>
            </a:r>
          </a:p>
        </p:txBody>
      </p:sp>
    </p:spTree>
    <p:extLst>
      <p:ext uri="{BB962C8B-B14F-4D97-AF65-F5344CB8AC3E}">
        <p14:creationId xmlns:p14="http://schemas.microsoft.com/office/powerpoint/2010/main" val="2014857735"/>
      </p:ext>
    </p:extLst>
  </p:cSld>
  <p:clrMapOvr>
    <a:masterClrMapping/>
  </p:clrMapOvr>
  <p:transition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5541A-6E50-4E10-9A0D-0173EADF0A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924800" cy="1752600"/>
          </a:xfrm>
        </p:spPr>
        <p:txBody>
          <a:bodyPr/>
          <a:lstStyle/>
          <a:p>
            <a:r>
              <a:rPr lang="en-US"/>
              <a:t>Logic Simplification:</a:t>
            </a:r>
            <a:br>
              <a:rPr lang="en-US"/>
            </a:br>
            <a:r>
              <a:rPr lang="en-US"/>
              <a:t>	</a:t>
            </a:r>
            <a:r>
              <a:rPr lang="en-US" err="1"/>
              <a:t>Karnaugh</a:t>
            </a:r>
            <a:r>
              <a:rPr lang="en-US"/>
              <a:t> Maps (K-Maps)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84C4D2-BDDB-4D95-ABCE-83F2DFEC20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596F28-B373-4613-A3E5-37E376E1E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EF67B4-941F-4736-A122-66E8AE1B4197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68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3399674"/>
      </p:ext>
    </p:extLst>
  </p:cSld>
  <p:clrMapOvr>
    <a:masterClrMapping/>
  </p:clrMapOvr>
  <p:transition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F90F9-E91F-4D7A-BA87-2792B179D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Recall: Full Adder in SOP Form Logic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5CF60C-7800-4557-B1B3-737DBA1517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>
              <a:solidFill>
                <a:srgbClr val="C0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669031-C3E7-4A08-8C06-1535A6E95F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B2F245D-584B-4933-8138-2F4510452C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7164" y="3137526"/>
            <a:ext cx="3377757" cy="2650600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F39350B4-7EE5-47A7-975C-51F2AEE92E00}"/>
              </a:ext>
            </a:extLst>
          </p:cNvPr>
          <p:cNvGrpSpPr/>
          <p:nvPr/>
        </p:nvGrpSpPr>
        <p:grpSpPr>
          <a:xfrm>
            <a:off x="1028700" y="1828800"/>
            <a:ext cx="3144837" cy="3810000"/>
            <a:chOff x="762000" y="2209800"/>
            <a:chExt cx="3581400" cy="38100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2510123-5B35-4342-A535-96819AD98D25}"/>
                </a:ext>
              </a:extLst>
            </p:cNvPr>
            <p:cNvSpPr/>
            <p:nvPr/>
          </p:nvSpPr>
          <p:spPr bwMode="auto">
            <a:xfrm>
              <a:off x="762000" y="2275866"/>
              <a:ext cx="3581400" cy="374393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9CF6CE7-373D-4B34-947B-9C0802030834}"/>
                </a:ext>
              </a:extLst>
            </p:cNvPr>
            <p:cNvSpPr/>
            <p:nvPr/>
          </p:nvSpPr>
          <p:spPr>
            <a:xfrm>
              <a:off x="1699117" y="2209800"/>
              <a:ext cx="176667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1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 panose="020B0600070205080204" pitchFamily="34" charset="-128"/>
                  <a:cs typeface="+mn-cs"/>
                </a:rPr>
                <a:t>Full Adder</a:t>
              </a:r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B0B54D5B-4BCD-4DD3-8BA9-6A4E9DFDC4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028" y="2125698"/>
            <a:ext cx="4434372" cy="3428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75426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11F789-2339-40BA-BA70-896BE60FBD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Recall: CMOS NOT, NAND, AND Gates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9901EB-9F1C-4C9F-8501-5E58CCEE078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19D7DF-598B-483B-A6D0-8553CDFAE63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EE90B36-14A8-45BE-AF7F-0E608BD584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599" y="990600"/>
            <a:ext cx="2810589" cy="109728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3F17606-EE0E-4AE2-8C03-3A0FDC2ED6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9928" y="2133600"/>
            <a:ext cx="2087421" cy="192024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C149C85-0856-4406-B297-B6770EECD3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0875" y="2133600"/>
            <a:ext cx="2087421" cy="192024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0F31D3F-4435-414E-83DB-ED898269CC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8603" y="990600"/>
            <a:ext cx="2810589" cy="109728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3E4894B-2F50-4AB9-BEB3-1C09BA665B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6499" y="1127760"/>
            <a:ext cx="2572983" cy="82296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633A92B-78E5-40B7-B150-1798D85B339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66226"/>
          <a:stretch/>
        </p:blipFill>
        <p:spPr>
          <a:xfrm>
            <a:off x="211853" y="2334189"/>
            <a:ext cx="2501909" cy="117101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2D55ACE-E053-4D0D-94D2-D35B577110E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0986" y="4269726"/>
            <a:ext cx="1971808" cy="192024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4A4F42A-6386-4E94-AC23-4F18F136BA4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12359" y="4272497"/>
            <a:ext cx="3374312" cy="197590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0DA2216-B60A-4173-9A23-4581400F08D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747905" y="4180098"/>
            <a:ext cx="2731833" cy="206830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2103785-98E1-A04F-B220-90123BA39323}"/>
              </a:ext>
            </a:extLst>
          </p:cNvPr>
          <p:cNvSpPr/>
          <p:nvPr/>
        </p:nvSpPr>
        <p:spPr>
          <a:xfrm>
            <a:off x="2590800" y="4986127"/>
            <a:ext cx="397113" cy="685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6F12CDD-6CC3-AA4A-9EC5-AFD796D9A6AE}"/>
              </a:ext>
            </a:extLst>
          </p:cNvPr>
          <p:cNvSpPr/>
          <p:nvPr/>
        </p:nvSpPr>
        <p:spPr>
          <a:xfrm>
            <a:off x="5410200" y="5138527"/>
            <a:ext cx="397113" cy="685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48294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0BB22-CE8B-A146-A9F8-D7014BC23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Goal: Simplified Full Adder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2BE91E-FF42-AE4D-B16B-BC43B8F34D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84904B-D92C-0948-8E0A-968E060153B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70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F154C0B-DCE6-F94C-A561-D2CF26315E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155988"/>
            <a:ext cx="3035300" cy="4876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9C4EE4B-0606-4742-9C8A-9B65BC5AEA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1657926"/>
            <a:ext cx="3121820" cy="100907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3F9BB9A-925A-4D44-8219-7BA74FA597A8}"/>
              </a:ext>
            </a:extLst>
          </p:cNvPr>
          <p:cNvSpPr txBox="1"/>
          <p:nvPr/>
        </p:nvSpPr>
        <p:spPr>
          <a:xfrm>
            <a:off x="3623363" y="4648200"/>
            <a:ext cx="53238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How do we simplify Boolean logic?</a:t>
            </a:r>
          </a:p>
        </p:txBody>
      </p:sp>
    </p:spTree>
    <p:extLst>
      <p:ext uri="{BB962C8B-B14F-4D97-AF65-F5344CB8AC3E}">
        <p14:creationId xmlns:p14="http://schemas.microsoft.com/office/powerpoint/2010/main" val="37015709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C130B8-B341-4CA9-BF48-F9633A1F81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Quick Recap on Logic Simplification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919FC8-84B1-48C4-BD65-E2DC2B8804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 original Boolean expression (i.e., logic circuit) may not be optimal</a:t>
            </a:r>
          </a:p>
          <a:p>
            <a:endParaRPr lang="en-US"/>
          </a:p>
          <a:p>
            <a:endParaRPr lang="en-US"/>
          </a:p>
          <a:p>
            <a:r>
              <a:rPr lang="en-US"/>
              <a:t>Can we reduce a given Boolean expression to an equivalent expression </a:t>
            </a:r>
            <a:r>
              <a:rPr lang="en-US">
                <a:solidFill>
                  <a:srgbClr val="00B050"/>
                </a:solidFill>
              </a:rPr>
              <a:t>with fewer terms</a:t>
            </a:r>
            <a:r>
              <a:rPr lang="en-US"/>
              <a:t>?</a:t>
            </a:r>
          </a:p>
          <a:p>
            <a:endParaRPr lang="en-US"/>
          </a:p>
          <a:p>
            <a:endParaRPr lang="en-US"/>
          </a:p>
          <a:p>
            <a:r>
              <a:rPr lang="en-US"/>
              <a:t>The </a:t>
            </a:r>
            <a:r>
              <a:rPr lang="en-US">
                <a:solidFill>
                  <a:srgbClr val="0000FF"/>
                </a:solidFill>
              </a:rPr>
              <a:t>goal</a:t>
            </a:r>
            <a:r>
              <a:rPr lang="en-US"/>
              <a:t> of logic simplification:</a:t>
            </a:r>
          </a:p>
          <a:p>
            <a:pPr lvl="1"/>
            <a:r>
              <a:rPr lang="en-US">
                <a:solidFill>
                  <a:srgbClr val="00B050"/>
                </a:solidFill>
              </a:rPr>
              <a:t>Reduce</a:t>
            </a:r>
            <a:r>
              <a:rPr lang="en-US"/>
              <a:t> the number of gates/inputs</a:t>
            </a:r>
          </a:p>
          <a:p>
            <a:pPr lvl="1"/>
            <a:r>
              <a:rPr lang="en-US">
                <a:solidFill>
                  <a:srgbClr val="00B050"/>
                </a:solidFill>
              </a:rPr>
              <a:t>Reduce</a:t>
            </a:r>
            <a:r>
              <a:rPr lang="en-US"/>
              <a:t> implementation cost</a:t>
            </a:r>
          </a:p>
          <a:p>
            <a:pPr lvl="1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B1F553-38AD-4967-8D9D-007C60E227F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19D7DF-598B-483B-A6D0-8553CDFAE63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71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478877E-C0F0-44B9-820C-1454E62C5174}"/>
              </a:ext>
            </a:extLst>
          </p:cNvPr>
          <p:cNvSpPr/>
          <p:nvPr/>
        </p:nvSpPr>
        <p:spPr>
          <a:xfrm>
            <a:off x="2476500" y="1981200"/>
            <a:ext cx="4114800" cy="6096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F = ~A(A + B) + (B + AA)(A + ~B)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A8650E9-630C-490B-BA17-409CA517BEF8}"/>
              </a:ext>
            </a:extLst>
          </p:cNvPr>
          <p:cNvSpPr/>
          <p:nvPr/>
        </p:nvSpPr>
        <p:spPr>
          <a:xfrm>
            <a:off x="3371850" y="3733800"/>
            <a:ext cx="2324100" cy="6096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F = A + B</a:t>
            </a: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C8512F-A664-42CB-AC2B-087E4838F721}"/>
              </a:ext>
            </a:extLst>
          </p:cNvPr>
          <p:cNvSpPr txBox="1"/>
          <p:nvPr/>
        </p:nvSpPr>
        <p:spPr>
          <a:xfrm>
            <a:off x="685800" y="5910997"/>
            <a:ext cx="800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ea typeface="ＭＳ Ｐゴシック" panose="020B0600070205080204" pitchFamily="34" charset="-128"/>
                <a:cs typeface="+mn-cs"/>
              </a:rPr>
              <a:t>A basis for what the automated design tools are doing today</a:t>
            </a:r>
          </a:p>
        </p:txBody>
      </p:sp>
    </p:spTree>
    <p:extLst>
      <p:ext uri="{BB962C8B-B14F-4D97-AF65-F5344CB8AC3E}">
        <p14:creationId xmlns:p14="http://schemas.microsoft.com/office/powerpoint/2010/main" val="29409768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  <p:bldP spid="7" grpId="0" animBg="1"/>
      <p:bldP spid="5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92766-6212-4340-85DB-05435CAD5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Logic Simplification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B10015-293A-45C5-B7A3-8BDF72617E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7527"/>
            <a:ext cx="8610600" cy="5193723"/>
          </a:xfrm>
        </p:spPr>
        <p:txBody>
          <a:bodyPr/>
          <a:lstStyle/>
          <a:p>
            <a:r>
              <a:rPr lang="en-US"/>
              <a:t>Systematic techniques for simplifications</a:t>
            </a:r>
          </a:p>
          <a:p>
            <a:pPr lvl="1"/>
            <a:r>
              <a:rPr lang="en-US"/>
              <a:t>amenable to automation</a:t>
            </a:r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4ECFA4-7F80-4C60-93B9-794705C8E0A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72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5" name="Key Tool:  The Uniting Theorem  —  AB'  +  AB  = A">
            <a:extLst>
              <a:ext uri="{FF2B5EF4-FFF2-40B4-BE49-F238E27FC236}">
                <a16:creationId xmlns:a16="http://schemas.microsoft.com/office/drawing/2014/main" id="{567F9E29-B912-4227-BA56-4D1D8FDB7692}"/>
              </a:ext>
            </a:extLst>
          </p:cNvPr>
          <p:cNvSpPr txBox="1"/>
          <p:nvPr/>
        </p:nvSpPr>
        <p:spPr>
          <a:xfrm>
            <a:off x="762638" y="1897031"/>
            <a:ext cx="8091488" cy="334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8100" marR="38100" lvl="0" indent="0" algn="l" defTabSz="914400" rtl="0" eaLnBrk="0" fontAlgn="auto" latinLnBrk="0" hangingPunct="0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Key Tool:  The Uniting Theorem</a:t>
            </a: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  —  </a:t>
            </a:r>
          </a:p>
        </p:txBody>
      </p:sp>
      <p:sp>
        <p:nvSpPr>
          <p:cNvPr id="7" name="Rectangle">
            <a:extLst>
              <a:ext uri="{FF2B5EF4-FFF2-40B4-BE49-F238E27FC236}">
                <a16:creationId xmlns:a16="http://schemas.microsoft.com/office/drawing/2014/main" id="{6D9B3538-8B28-4131-A280-7E660FF08617}"/>
              </a:ext>
            </a:extLst>
          </p:cNvPr>
          <p:cNvSpPr/>
          <p:nvPr/>
        </p:nvSpPr>
        <p:spPr>
          <a:xfrm>
            <a:off x="2732705" y="4724400"/>
            <a:ext cx="5740400" cy="5715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rgbClr val="929292"/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9686" marR="39686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2400" b="1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Arial"/>
              <a:cs typeface="Arial"/>
              <a:sym typeface="Arial"/>
            </a:endParaRPr>
          </a:p>
        </p:txBody>
      </p:sp>
      <p:pic>
        <p:nvPicPr>
          <p:cNvPr id="8" name="table">
            <a:extLst>
              <a:ext uri="{FF2B5EF4-FFF2-40B4-BE49-F238E27FC236}">
                <a16:creationId xmlns:a16="http://schemas.microsoft.com/office/drawing/2014/main" id="{B88ECAA7-18E9-41C8-95CC-87D49529FF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244" y="2340492"/>
            <a:ext cx="1714500" cy="2032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F =">
                <a:extLst>
                  <a:ext uri="{FF2B5EF4-FFF2-40B4-BE49-F238E27FC236}">
                    <a16:creationId xmlns:a16="http://schemas.microsoft.com/office/drawing/2014/main" id="{C8C5907D-3967-4F17-8319-E3E152F8A958}"/>
                  </a:ext>
                </a:extLst>
              </p:cNvPr>
              <p:cNvSpPr txBox="1"/>
              <p:nvPr/>
            </p:nvSpPr>
            <p:spPr>
              <a:xfrm>
                <a:off x="2127609" y="2444167"/>
                <a:ext cx="609847" cy="35907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xmlns:lc="http://schemas.openxmlformats.org/drawingml/2006/lockedCanvas" val="1"/>
                </a:ext>
              </a:extLst>
            </p:spPr>
            <p:txBody>
              <a:bodyPr wrap="none" lIns="25400" tIns="25400" rIns="25400" bIns="25400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1pPr>
                <a:lvl2pPr marL="0" marR="0" indent="228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2pPr>
                <a:lvl3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3pPr>
                <a:lvl4pPr marL="0" marR="0" indent="685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4pPr>
                <a:lvl5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5pPr>
                <a:lvl6pPr marL="0" marR="0" indent="1143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6pPr>
                <a:lvl7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7pPr>
                <a:lvl8pPr marL="0" marR="0" indent="1600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8pPr>
                <a:lvl9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9pPr>
              </a:lstStyle>
              <a:p>
                <a:pPr marL="0" marR="0" lvl="0" indent="0" algn="l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  <a:sym typeface="Helvetica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US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𝑭</m:t>
                    </m:r>
                    <m:r>
                      <a:rPr kumimoji="0" lang="en-US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= </m:t>
                    </m:r>
                  </m:oMath>
                </a14:m>
                <a:endParaRPr kumimoji="0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sym typeface="Helvetica"/>
                </a:endParaRPr>
              </a:p>
            </p:txBody>
          </p:sp>
        </mc:Choice>
        <mc:Fallback xmlns="">
          <p:sp>
            <p:nvSpPr>
              <p:cNvPr id="10" name="F =">
                <a:extLst>
                  <a:ext uri="{FF2B5EF4-FFF2-40B4-BE49-F238E27FC236}">
                    <a16:creationId xmlns:a16="http://schemas.microsoft.com/office/drawing/2014/main" id="{C8C5907D-3967-4F17-8319-E3E152F8A9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7609" y="2444167"/>
                <a:ext cx="609847" cy="359073"/>
              </a:xfrm>
              <a:prstGeom prst="rect">
                <a:avLst/>
              </a:prstGeom>
              <a:blipFill>
                <a:blip r:embed="rId3"/>
                <a:stretch>
                  <a:fillRect b="-1695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a14="http://schemas.microsoft.com/office/drawing/2010/main" xmlns:lc="http://schemas.openxmlformats.org/drawingml/2006/lockedCanvas" xmlns:ma14="http://schemas.microsoft.com/office/mac/drawingml/2011/main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">
            <a:extLst>
              <a:ext uri="{FF2B5EF4-FFF2-40B4-BE49-F238E27FC236}">
                <a16:creationId xmlns:a16="http://schemas.microsoft.com/office/drawing/2014/main" id="{27B9D8C2-2AA6-4BDC-A086-98A0F7B766D7}"/>
              </a:ext>
            </a:extLst>
          </p:cNvPr>
          <p:cNvSpPr/>
          <p:nvPr/>
        </p:nvSpPr>
        <p:spPr>
          <a:xfrm>
            <a:off x="971704" y="3529949"/>
            <a:ext cx="215900" cy="737090"/>
          </a:xfrm>
          <a:prstGeom prst="rect">
            <a:avLst/>
          </a:prstGeom>
          <a:ln w="12700">
            <a:solidFill>
              <a:srgbClr val="062B6B"/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9686" marR="39686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12" name="A's values don't change within the ON-set rows">
            <a:extLst>
              <a:ext uri="{FF2B5EF4-FFF2-40B4-BE49-F238E27FC236}">
                <a16:creationId xmlns:a16="http://schemas.microsoft.com/office/drawing/2014/main" id="{C9AEB819-212A-480E-AEA2-05E4B051A015}"/>
              </a:ext>
            </a:extLst>
          </p:cNvPr>
          <p:cNvSpPr txBox="1"/>
          <p:nvPr/>
        </p:nvSpPr>
        <p:spPr>
          <a:xfrm>
            <a:off x="2567605" y="3328553"/>
            <a:ext cx="4635884" cy="2667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wrap="none"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A's value do</a:t>
            </a: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es NOT</a:t>
            </a: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 change within the ON-set rows</a:t>
            </a:r>
          </a:p>
        </p:txBody>
      </p:sp>
      <p:sp>
        <p:nvSpPr>
          <p:cNvPr id="13" name="B's values change within the rows where F==1 (“ON set”)">
            <a:extLst>
              <a:ext uri="{FF2B5EF4-FFF2-40B4-BE49-F238E27FC236}">
                <a16:creationId xmlns:a16="http://schemas.microsoft.com/office/drawing/2014/main" id="{04B50571-AF3E-4D44-A137-A0B7C9025A07}"/>
              </a:ext>
            </a:extLst>
          </p:cNvPr>
          <p:cNvSpPr txBox="1"/>
          <p:nvPr/>
        </p:nvSpPr>
        <p:spPr>
          <a:xfrm>
            <a:off x="2567605" y="2985653"/>
            <a:ext cx="5317161" cy="2667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wrap="none"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B's value change</a:t>
            </a: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s</a:t>
            </a: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 within the rows where F==1 (“ON set”)</a:t>
            </a:r>
          </a:p>
        </p:txBody>
      </p:sp>
      <p:sp>
        <p:nvSpPr>
          <p:cNvPr id="15" name="B's values stay the same within the ON-set rows">
            <a:extLst>
              <a:ext uri="{FF2B5EF4-FFF2-40B4-BE49-F238E27FC236}">
                <a16:creationId xmlns:a16="http://schemas.microsoft.com/office/drawing/2014/main" id="{FA681D35-58C4-43DC-B4FF-D7E2EFCB2B7F}"/>
              </a:ext>
            </a:extLst>
          </p:cNvPr>
          <p:cNvSpPr txBox="1"/>
          <p:nvPr/>
        </p:nvSpPr>
        <p:spPr>
          <a:xfrm>
            <a:off x="2961304" y="5385952"/>
            <a:ext cx="4422686" cy="2667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wrap="none"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B's value stay</a:t>
            </a: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s</a:t>
            </a: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 the same within the ON-set rows</a:t>
            </a:r>
          </a:p>
        </p:txBody>
      </p:sp>
      <p:sp>
        <p:nvSpPr>
          <p:cNvPr id="16" name="A's values change within the ON-set rows">
            <a:extLst>
              <a:ext uri="{FF2B5EF4-FFF2-40B4-BE49-F238E27FC236}">
                <a16:creationId xmlns:a16="http://schemas.microsoft.com/office/drawing/2014/main" id="{F3C1BCFA-6491-4C37-AEEA-BFF895F1D72B}"/>
              </a:ext>
            </a:extLst>
          </p:cNvPr>
          <p:cNvSpPr txBox="1"/>
          <p:nvPr/>
        </p:nvSpPr>
        <p:spPr>
          <a:xfrm>
            <a:off x="2961305" y="5779652"/>
            <a:ext cx="3813544" cy="2667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wrap="none"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A's value change</a:t>
            </a: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s</a:t>
            </a: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sym typeface="Helvetica"/>
              </a:rPr>
              <a:t> within the ON-set rows</a:t>
            </a:r>
          </a:p>
        </p:txBody>
      </p:sp>
      <p:sp>
        <p:nvSpPr>
          <p:cNvPr id="17" name="➙ B is eliminated, A remains">
            <a:extLst>
              <a:ext uri="{FF2B5EF4-FFF2-40B4-BE49-F238E27FC236}">
                <a16:creationId xmlns:a16="http://schemas.microsoft.com/office/drawing/2014/main" id="{213D4AD5-483F-4030-9B68-4FCE569AD816}"/>
              </a:ext>
            </a:extLst>
          </p:cNvPr>
          <p:cNvSpPr txBox="1"/>
          <p:nvPr/>
        </p:nvSpPr>
        <p:spPr>
          <a:xfrm>
            <a:off x="3558205" y="4179453"/>
            <a:ext cx="3278590" cy="286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wrap="none"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8100" marR="38100" lvl="0" indent="0" algn="l" defTabSz="914400" rtl="0" eaLnBrk="0" fontAlgn="auto" latinLnBrk="0" hangingPunc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C4237C"/>
              </a:buClr>
              <a:buSzTx/>
              <a:buFont typeface="Arial"/>
              <a:buNone/>
              <a:tabLst/>
              <a:defRPr sz="1800" b="1" i="1">
                <a:solidFill>
                  <a:srgbClr val="C4237C"/>
                </a:solidFill>
                <a:uFill>
                  <a:solidFill>
                    <a:srgbClr val="C4237C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>
                  <a:solidFill>
                    <a:srgbClr val="C4237C"/>
                  </a:solidFill>
                </a:uFill>
                <a:latin typeface="Zapf Dingbats"/>
                <a:ea typeface="Zapf Dingbats"/>
                <a:cs typeface="Zapf Dingbats"/>
                <a:sym typeface="Zapf Dingbats"/>
              </a:rPr>
              <a:t>➙</a:t>
            </a: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>
                  <a:solidFill>
                    <a:srgbClr val="C4237C"/>
                  </a:solidFill>
                </a:uFill>
                <a:latin typeface="Arial"/>
                <a:cs typeface="Arial"/>
                <a:sym typeface="Arial"/>
              </a:rPr>
              <a:t> B is eliminated, A remains</a:t>
            </a:r>
          </a:p>
        </p:txBody>
      </p:sp>
      <p:sp>
        <p:nvSpPr>
          <p:cNvPr id="18" name="➙ A is eliminated, B remains">
            <a:extLst>
              <a:ext uri="{FF2B5EF4-FFF2-40B4-BE49-F238E27FC236}">
                <a16:creationId xmlns:a16="http://schemas.microsoft.com/office/drawing/2014/main" id="{6D1A3073-FB75-43A2-917A-72C2967A78FA}"/>
              </a:ext>
            </a:extLst>
          </p:cNvPr>
          <p:cNvSpPr txBox="1"/>
          <p:nvPr/>
        </p:nvSpPr>
        <p:spPr>
          <a:xfrm>
            <a:off x="3621705" y="6050361"/>
            <a:ext cx="3275961" cy="2869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wrap="none"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8100" marR="38100" lvl="0" indent="0" algn="l" defTabSz="914400" rtl="0" eaLnBrk="0" fontAlgn="auto" latinLnBrk="0" hangingPunc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C4237C"/>
              </a:buClr>
              <a:buSzTx/>
              <a:buFont typeface="Arial"/>
              <a:buNone/>
              <a:tabLst/>
              <a:defRPr sz="1800" b="1" i="1">
                <a:solidFill>
                  <a:srgbClr val="C4237C"/>
                </a:solidFill>
                <a:uFill>
                  <a:solidFill>
                    <a:srgbClr val="C4237C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>
                  <a:solidFill>
                    <a:srgbClr val="C4237C"/>
                  </a:solidFill>
                </a:uFill>
                <a:latin typeface="Zapf Dingbats"/>
                <a:ea typeface="Zapf Dingbats"/>
                <a:cs typeface="Zapf Dingbats"/>
                <a:sym typeface="Zapf Dingbats"/>
              </a:rPr>
              <a:t>➙ </a:t>
            </a: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>
                  <a:solidFill>
                    <a:srgbClr val="C4237C"/>
                  </a:solidFill>
                </a:uFill>
                <a:latin typeface="Arial"/>
                <a:cs typeface="Arial"/>
                <a:sym typeface="Arial"/>
              </a:rPr>
              <a:t>A is eliminated, B remains</a:t>
            </a:r>
          </a:p>
        </p:txBody>
      </p:sp>
      <p:sp>
        <p:nvSpPr>
          <p:cNvPr id="19" name="Rectangle">
            <a:extLst>
              <a:ext uri="{FF2B5EF4-FFF2-40B4-BE49-F238E27FC236}">
                <a16:creationId xmlns:a16="http://schemas.microsoft.com/office/drawing/2014/main" id="{2E15A4AC-29BD-4572-9FE0-AD7A38BCFC1B}"/>
              </a:ext>
            </a:extLst>
          </p:cNvPr>
          <p:cNvSpPr/>
          <p:nvPr/>
        </p:nvSpPr>
        <p:spPr>
          <a:xfrm>
            <a:off x="443383" y="3527622"/>
            <a:ext cx="215900" cy="749300"/>
          </a:xfrm>
          <a:prstGeom prst="rect">
            <a:avLst/>
          </a:prstGeom>
          <a:ln w="12700">
            <a:solidFill>
              <a:srgbClr val="062B6B"/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9686" marR="39686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0" name="If an input (B) can change without changing the output, that input value is not needed">
            <a:extLst>
              <a:ext uri="{FF2B5EF4-FFF2-40B4-BE49-F238E27FC236}">
                <a16:creationId xmlns:a16="http://schemas.microsoft.com/office/drawing/2014/main" id="{8BB30B96-8708-435B-B2B5-BD37DA591AC0}"/>
              </a:ext>
            </a:extLst>
          </p:cNvPr>
          <p:cNvSpPr txBox="1"/>
          <p:nvPr/>
        </p:nvSpPr>
        <p:spPr>
          <a:xfrm>
            <a:off x="2567605" y="3633353"/>
            <a:ext cx="6311900" cy="482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4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ahoma"/>
                <a:sym typeface="Helvetica"/>
              </a:rPr>
              <a:t>If an input (B) can change without changing the output, that input value is not needed</a:t>
            </a:r>
          </a:p>
        </p:txBody>
      </p:sp>
      <p:sp>
        <p:nvSpPr>
          <p:cNvPr id="21" name="Line">
            <a:extLst>
              <a:ext uri="{FF2B5EF4-FFF2-40B4-BE49-F238E27FC236}">
                <a16:creationId xmlns:a16="http://schemas.microsoft.com/office/drawing/2014/main" id="{E061BE67-E202-488B-9F82-D1EC3D5CE253}"/>
              </a:ext>
            </a:extLst>
          </p:cNvPr>
          <p:cNvSpPr/>
          <p:nvPr/>
        </p:nvSpPr>
        <p:spPr>
          <a:xfrm flipV="1">
            <a:off x="1259234" y="3157591"/>
            <a:ext cx="1303487" cy="492312"/>
          </a:xfrm>
          <a:prstGeom prst="line">
            <a:avLst/>
          </a:prstGeom>
          <a:ln w="25400">
            <a:solidFill>
              <a:schemeClr val="tx1"/>
            </a:solidFill>
            <a:headEnd type="triangle"/>
          </a:ln>
        </p:spPr>
        <p:txBody>
          <a:bodyPr lIns="0" tIns="0" rIns="0" bIns="0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22" name="Line">
            <a:extLst>
              <a:ext uri="{FF2B5EF4-FFF2-40B4-BE49-F238E27FC236}">
                <a16:creationId xmlns:a16="http://schemas.microsoft.com/office/drawing/2014/main" id="{8EBF8463-D932-42DC-99FA-138BE98B1707}"/>
              </a:ext>
            </a:extLst>
          </p:cNvPr>
          <p:cNvSpPr/>
          <p:nvPr/>
        </p:nvSpPr>
        <p:spPr>
          <a:xfrm flipV="1">
            <a:off x="659283" y="3499513"/>
            <a:ext cx="1903438" cy="427107"/>
          </a:xfrm>
          <a:prstGeom prst="line">
            <a:avLst/>
          </a:prstGeom>
          <a:ln w="25400">
            <a:solidFill>
              <a:schemeClr val="tx1"/>
            </a:solidFill>
            <a:headEnd type="triangle"/>
          </a:ln>
        </p:spPr>
        <p:txBody>
          <a:bodyPr lIns="0" tIns="0" rIns="0" bIns="0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pic>
        <p:nvPicPr>
          <p:cNvPr id="23" name="table">
            <a:extLst>
              <a:ext uri="{FF2B5EF4-FFF2-40B4-BE49-F238E27FC236}">
                <a16:creationId xmlns:a16="http://schemas.microsoft.com/office/drawing/2014/main" id="{57462A2F-CBD1-4560-99DB-BDAF83696A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544" y="4499493"/>
            <a:ext cx="1714500" cy="2032000"/>
          </a:xfrm>
          <a:prstGeom prst="rect">
            <a:avLst/>
          </a:prstGeom>
        </p:spPr>
      </p:pic>
      <p:sp>
        <p:nvSpPr>
          <p:cNvPr id="24" name="Rectangle">
            <a:extLst>
              <a:ext uri="{FF2B5EF4-FFF2-40B4-BE49-F238E27FC236}">
                <a16:creationId xmlns:a16="http://schemas.microsoft.com/office/drawing/2014/main" id="{1F66BCAD-0DB3-49C5-98F5-24F08384A85C}"/>
              </a:ext>
            </a:extLst>
          </p:cNvPr>
          <p:cNvSpPr/>
          <p:nvPr/>
        </p:nvSpPr>
        <p:spPr>
          <a:xfrm>
            <a:off x="960379" y="4933545"/>
            <a:ext cx="215900" cy="342900"/>
          </a:xfrm>
          <a:prstGeom prst="rect">
            <a:avLst/>
          </a:prstGeom>
          <a:ln w="12700">
            <a:solidFill>
              <a:srgbClr val="062B6B"/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9686" marR="39686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5" name="Rectangle">
            <a:extLst>
              <a:ext uri="{FF2B5EF4-FFF2-40B4-BE49-F238E27FC236}">
                <a16:creationId xmlns:a16="http://schemas.microsoft.com/office/drawing/2014/main" id="{98195FFC-0DF5-4A91-8B92-576727D8E6C0}"/>
              </a:ext>
            </a:extLst>
          </p:cNvPr>
          <p:cNvSpPr/>
          <p:nvPr/>
        </p:nvSpPr>
        <p:spPr>
          <a:xfrm>
            <a:off x="947601" y="5689023"/>
            <a:ext cx="215900" cy="342900"/>
          </a:xfrm>
          <a:prstGeom prst="rect">
            <a:avLst/>
          </a:prstGeom>
          <a:ln w="12700">
            <a:solidFill>
              <a:srgbClr val="062B6B"/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9686" marR="39686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6" name="Rectangle">
            <a:extLst>
              <a:ext uri="{FF2B5EF4-FFF2-40B4-BE49-F238E27FC236}">
                <a16:creationId xmlns:a16="http://schemas.microsoft.com/office/drawing/2014/main" id="{655ABECE-6157-4191-9F4E-84338C8F24AD}"/>
              </a:ext>
            </a:extLst>
          </p:cNvPr>
          <p:cNvSpPr/>
          <p:nvPr/>
        </p:nvSpPr>
        <p:spPr>
          <a:xfrm>
            <a:off x="398348" y="4933408"/>
            <a:ext cx="215900" cy="342900"/>
          </a:xfrm>
          <a:prstGeom prst="rect">
            <a:avLst/>
          </a:prstGeom>
          <a:ln w="12700">
            <a:solidFill>
              <a:srgbClr val="062B6B"/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9686" marR="39686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7" name="Rectangle">
            <a:extLst>
              <a:ext uri="{FF2B5EF4-FFF2-40B4-BE49-F238E27FC236}">
                <a16:creationId xmlns:a16="http://schemas.microsoft.com/office/drawing/2014/main" id="{1BDA9077-4B07-465C-9397-E130FC48D70F}"/>
              </a:ext>
            </a:extLst>
          </p:cNvPr>
          <p:cNvSpPr/>
          <p:nvPr/>
        </p:nvSpPr>
        <p:spPr>
          <a:xfrm>
            <a:off x="410294" y="5689023"/>
            <a:ext cx="215900" cy="342900"/>
          </a:xfrm>
          <a:prstGeom prst="rect">
            <a:avLst/>
          </a:prstGeom>
          <a:ln w="12700">
            <a:solidFill>
              <a:srgbClr val="062B6B"/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9686" marR="39686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8" name="Line">
            <a:extLst>
              <a:ext uri="{FF2B5EF4-FFF2-40B4-BE49-F238E27FC236}">
                <a16:creationId xmlns:a16="http://schemas.microsoft.com/office/drawing/2014/main" id="{48B37047-D43E-46B4-A5C4-9AAE4E7A3C7C}"/>
              </a:ext>
            </a:extLst>
          </p:cNvPr>
          <p:cNvSpPr/>
          <p:nvPr/>
        </p:nvSpPr>
        <p:spPr>
          <a:xfrm>
            <a:off x="1186376" y="5106554"/>
            <a:ext cx="1710608" cy="420830"/>
          </a:xfrm>
          <a:prstGeom prst="line">
            <a:avLst/>
          </a:prstGeom>
          <a:ln w="25400">
            <a:solidFill>
              <a:schemeClr val="tx1"/>
            </a:solidFill>
            <a:headEnd type="triangle"/>
          </a:ln>
        </p:spPr>
        <p:txBody>
          <a:bodyPr lIns="0" tIns="0" rIns="0" bIns="0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29" name="Line">
            <a:extLst>
              <a:ext uri="{FF2B5EF4-FFF2-40B4-BE49-F238E27FC236}">
                <a16:creationId xmlns:a16="http://schemas.microsoft.com/office/drawing/2014/main" id="{6A99C25D-B4CF-4C10-B706-782E32F606C5}"/>
              </a:ext>
            </a:extLst>
          </p:cNvPr>
          <p:cNvSpPr/>
          <p:nvPr/>
        </p:nvSpPr>
        <p:spPr>
          <a:xfrm flipV="1">
            <a:off x="1210392" y="5534893"/>
            <a:ext cx="1710608" cy="316348"/>
          </a:xfrm>
          <a:prstGeom prst="line">
            <a:avLst/>
          </a:prstGeom>
          <a:ln w="25400">
            <a:solidFill>
              <a:schemeClr val="tx1">
                <a:alpha val="50000"/>
              </a:schemeClr>
            </a:solidFill>
            <a:headEnd type="triangle"/>
          </a:ln>
        </p:spPr>
        <p:txBody>
          <a:bodyPr lIns="0" tIns="0" rIns="0" bIns="0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solidFill>
                  <a:sysClr val="windowText" lastClr="000000"/>
                </a:solidFill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30" name="Line">
            <a:extLst>
              <a:ext uri="{FF2B5EF4-FFF2-40B4-BE49-F238E27FC236}">
                <a16:creationId xmlns:a16="http://schemas.microsoft.com/office/drawing/2014/main" id="{3DF54163-06B7-46EC-8EB4-0A9584BBD599}"/>
              </a:ext>
            </a:extLst>
          </p:cNvPr>
          <p:cNvSpPr/>
          <p:nvPr/>
        </p:nvSpPr>
        <p:spPr>
          <a:xfrm>
            <a:off x="632781" y="5122049"/>
            <a:ext cx="2260867" cy="787489"/>
          </a:xfrm>
          <a:prstGeom prst="line">
            <a:avLst/>
          </a:prstGeom>
          <a:ln w="25400">
            <a:solidFill>
              <a:schemeClr val="tx1"/>
            </a:solidFill>
            <a:headEnd type="triangle"/>
          </a:ln>
        </p:spPr>
        <p:txBody>
          <a:bodyPr lIns="0" tIns="0" rIns="0" bIns="0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31" name="Line">
            <a:extLst>
              <a:ext uri="{FF2B5EF4-FFF2-40B4-BE49-F238E27FC236}">
                <a16:creationId xmlns:a16="http://schemas.microsoft.com/office/drawing/2014/main" id="{DF7334D9-4008-4830-A7EC-FDDE75E0AB83}"/>
              </a:ext>
            </a:extLst>
          </p:cNvPr>
          <p:cNvSpPr/>
          <p:nvPr/>
        </p:nvSpPr>
        <p:spPr>
          <a:xfrm>
            <a:off x="673085" y="5920507"/>
            <a:ext cx="2165403" cy="4526"/>
          </a:xfrm>
          <a:prstGeom prst="line">
            <a:avLst/>
          </a:prstGeom>
          <a:ln w="25400">
            <a:solidFill>
              <a:schemeClr val="tx1"/>
            </a:solidFill>
            <a:headEnd type="triangle"/>
          </a:ln>
        </p:spPr>
        <p:txBody>
          <a:bodyPr lIns="0" tIns="0" rIns="0" bIns="0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/>
              <a:sym typeface="Helvetica"/>
            </a:endParaRPr>
          </a:p>
        </p:txBody>
      </p:sp>
      <p:sp>
        <p:nvSpPr>
          <p:cNvPr id="32" name="Rectangle">
            <a:extLst>
              <a:ext uri="{FF2B5EF4-FFF2-40B4-BE49-F238E27FC236}">
                <a16:creationId xmlns:a16="http://schemas.microsoft.com/office/drawing/2014/main" id="{62ACDCB1-2DCC-4FF6-841C-F953329662B9}"/>
              </a:ext>
            </a:extLst>
          </p:cNvPr>
          <p:cNvSpPr/>
          <p:nvPr/>
        </p:nvSpPr>
        <p:spPr>
          <a:xfrm>
            <a:off x="2686726" y="2327838"/>
            <a:ext cx="5740400" cy="5715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rgbClr val="929292"/>
            </a:solidFill>
            <a:miter lim="400000"/>
          </a:ln>
        </p:spPr>
        <p:txBody>
          <a:bodyPr lIns="50800" tIns="50800" rIns="50800" bIns="508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9686" marR="39686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2400" b="1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Arial"/>
              <a:cs typeface="Arial"/>
              <a:sym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2F257F35-9DEB-4823-AF8C-AD4668E5C913}"/>
                  </a:ext>
                </a:extLst>
              </p:cNvPr>
              <p:cNvSpPr/>
              <p:nvPr/>
            </p:nvSpPr>
            <p:spPr>
              <a:xfrm>
                <a:off x="5063663" y="1856725"/>
                <a:ext cx="1821331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𝑭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 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𝑨𝑩</m:t>
                      </m:r>
                    </m:oMath>
                  </m:oMathPara>
                </a14:m>
                <a:endPara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>
                    <a:solidFill>
                      <a:srgbClr val="D21C42"/>
                    </a:solidFill>
                  </a:uFill>
                  <a:latin typeface="Garamond"/>
                  <a:ea typeface="Arial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2F257F35-9DEB-4823-AF8C-AD4668E5C91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3663" y="1856725"/>
                <a:ext cx="1821331" cy="4001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30F8512A-958D-407C-B0C5-C80EF31D5E41}"/>
                  </a:ext>
                </a:extLst>
              </p:cNvPr>
              <p:cNvSpPr/>
              <p:nvPr/>
            </p:nvSpPr>
            <p:spPr>
              <a:xfrm>
                <a:off x="2780513" y="2423648"/>
                <a:ext cx="4039054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acc>
                        <m:accPr>
                          <m:chr m:val="̅"/>
                          <m:ctrlPr>
                            <a:rPr kumimoji="0" lang="en-US" sz="20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0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r>
                        <a:rPr kumimoji="0" lang="en-US" sz="20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20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𝑨𝑩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d>
                        <m:dPr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dPr>
                        <m:e>
                          <m:acc>
                            <m:accPr>
                              <m:chr m:val="̅"/>
                              <m:ctrlPr>
                                <a:rPr kumimoji="0" lang="en-US" sz="20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</m:ctrlPr>
                            </m:accPr>
                            <m:e>
                              <m:r>
                                <a:rPr kumimoji="0" lang="en-US" sz="20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>
                                    <a:solidFill>
                                      <a:srgbClr val="D21C42"/>
                                    </a:solidFill>
                                  </a:uFill>
                                  <a:latin typeface="Cambria Math" panose="02040503050406030204" pitchFamily="18" charset="0"/>
                                  <a:ea typeface="Arial"/>
                                  <a:cs typeface="Arial"/>
                                  <a:sym typeface="Arial"/>
                                </a:rPr>
                                <m:t>𝑩</m:t>
                              </m:r>
                            </m:e>
                          </m:acc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+</m:t>
                          </m:r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d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d>
                        <m:dPr>
                          <m:ctrlP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dPr>
                        <m:e>
                          <m:r>
                            <a:rPr kumimoji="0" lang="en-US" sz="20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𝟏</m:t>
                          </m:r>
                        </m:e>
                      </m:d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r>
                        <a:rPr kumimoji="0" lang="en-US" sz="20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</m:oMath>
                  </m:oMathPara>
                </a14:m>
                <a:endPara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>
                    <a:solidFill>
                      <a:srgbClr val="D21C42"/>
                    </a:solidFill>
                  </a:uFill>
                  <a:latin typeface="Garamond"/>
                  <a:ea typeface="Arial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30F8512A-958D-407C-B0C5-C80EF31D5E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0513" y="2423648"/>
                <a:ext cx="4039054" cy="40011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F =">
                <a:extLst>
                  <a:ext uri="{FF2B5EF4-FFF2-40B4-BE49-F238E27FC236}">
                    <a16:creationId xmlns:a16="http://schemas.microsoft.com/office/drawing/2014/main" id="{6D3BF0E4-D854-4F59-9D3F-08A0ADD1310E}"/>
                  </a:ext>
                </a:extLst>
              </p:cNvPr>
              <p:cNvSpPr txBox="1"/>
              <p:nvPr/>
            </p:nvSpPr>
            <p:spPr>
              <a:xfrm>
                <a:off x="2133600" y="4793666"/>
                <a:ext cx="617861" cy="35907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xmlns:lc="http://schemas.openxmlformats.org/drawingml/2006/lockedCanvas" val="1"/>
                </a:ext>
              </a:extLst>
            </p:spPr>
            <p:txBody>
              <a:bodyPr wrap="none" lIns="25400" tIns="25400" rIns="25400" bIns="25400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1pPr>
                <a:lvl2pPr marL="0" marR="0" indent="228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2pPr>
                <a:lvl3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3pPr>
                <a:lvl4pPr marL="0" marR="0" indent="685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4pPr>
                <a:lvl5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5pPr>
                <a:lvl6pPr marL="0" marR="0" indent="1143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6pPr>
                <a:lvl7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7pPr>
                <a:lvl8pPr marL="0" marR="0" indent="1600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8pPr>
                <a:lvl9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9pPr>
              </a:lstStyle>
              <a:p>
                <a:pPr marL="0" marR="0" lvl="0" indent="0" algn="l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  <a:sym typeface="Helvetica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US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𝑮</m:t>
                    </m:r>
                    <m:r>
                      <a:rPr kumimoji="0" lang="en-US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= </m:t>
                    </m:r>
                  </m:oMath>
                </a14:m>
                <a:endParaRPr kumimoji="0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sym typeface="Helvetica"/>
                </a:endParaRPr>
              </a:p>
            </p:txBody>
          </p:sp>
        </mc:Choice>
        <mc:Fallback xmlns="">
          <p:sp>
            <p:nvSpPr>
              <p:cNvPr id="41" name="F =">
                <a:extLst>
                  <a:ext uri="{FF2B5EF4-FFF2-40B4-BE49-F238E27FC236}">
                    <a16:creationId xmlns:a16="http://schemas.microsoft.com/office/drawing/2014/main" id="{6D3BF0E4-D854-4F59-9D3F-08A0ADD131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3600" y="4793666"/>
                <a:ext cx="617861" cy="359073"/>
              </a:xfrm>
              <a:prstGeom prst="rect">
                <a:avLst/>
              </a:prstGeom>
              <a:blipFill>
                <a:blip r:embed="rId7"/>
                <a:stretch>
                  <a:fillRect b="-1695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a14="http://schemas.microsoft.com/office/drawing/2010/main" xmlns:lc="http://schemas.openxmlformats.org/drawingml/2006/lockedCanvas" xmlns:ma14="http://schemas.microsoft.com/office/mac/drawingml/2011/main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F =">
                <a:extLst>
                  <a:ext uri="{FF2B5EF4-FFF2-40B4-BE49-F238E27FC236}">
                    <a16:creationId xmlns:a16="http://schemas.microsoft.com/office/drawing/2014/main" id="{598B9D1A-4620-4ECD-80A6-A1EFCBC1892A}"/>
                  </a:ext>
                </a:extLst>
              </p:cNvPr>
              <p:cNvSpPr txBox="1"/>
              <p:nvPr/>
            </p:nvSpPr>
            <p:spPr>
              <a:xfrm>
                <a:off x="2761558" y="4793666"/>
                <a:ext cx="3045385" cy="35907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xmlns:lc="http://schemas.openxmlformats.org/drawingml/2006/lockedCanvas" val="1"/>
                </a:ext>
              </a:extLst>
            </p:spPr>
            <p:txBody>
              <a:bodyPr wrap="none" lIns="25400" tIns="25400" rIns="25400" bIns="25400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1pPr>
                <a:lvl2pPr marL="0" marR="0" indent="228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2pPr>
                <a:lvl3pPr marL="0" marR="0" indent="457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3pPr>
                <a:lvl4pPr marL="0" marR="0" indent="685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4pPr>
                <a:lvl5pPr marL="0" marR="0" indent="9144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5pPr>
                <a:lvl6pPr marL="0" marR="0" indent="11430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6pPr>
                <a:lvl7pPr marL="0" marR="0" indent="13716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7pPr>
                <a:lvl8pPr marL="0" marR="0" indent="16002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8pPr>
                <a:lvl9pPr marL="0" marR="0" indent="182880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2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lvl9pPr>
              </a:lstStyle>
              <a:p>
                <a:pPr marL="0" marR="0" lvl="0" indent="0" algn="l" defTabSz="45720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ahoma"/>
                    <a:sym typeface="Helvetica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accPr>
                      <m:e>
                        <m:r>
                          <a:rPr kumimoji="0" lang="en-US" sz="20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𝑨</m:t>
                        </m:r>
                      </m:e>
                    </m:acc>
                    <m:acc>
                      <m:accPr>
                        <m:chr m:val="̅"/>
                        <m:ctrlP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accPr>
                      <m:e>
                        <m: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𝑩</m:t>
                        </m:r>
                      </m:e>
                    </m:acc>
                    <m:r>
                      <a:rPr kumimoji="0" lang="en-US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+</m:t>
                    </m:r>
                    <m:r>
                      <a:rPr kumimoji="0" lang="en-US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𝑨</m:t>
                    </m:r>
                    <m:acc>
                      <m:accPr>
                        <m:chr m:val="̅"/>
                        <m:ctrlPr>
                          <a:rPr kumimoji="0" lang="en-US" sz="20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accPr>
                      <m:e>
                        <m:r>
                          <a:rPr kumimoji="0" lang="en-US" sz="20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𝑩</m:t>
                        </m:r>
                      </m:e>
                    </m:acc>
                    <m:r>
                      <a:rPr kumimoji="0" lang="en-US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cs typeface="Arial"/>
                        <a:sym typeface="Arial"/>
                      </a:rPr>
                      <m:t>=</m:t>
                    </m:r>
                    <m:d>
                      <m:dPr>
                        <m:ctrlPr>
                          <a:rPr kumimoji="0" lang="en-US" sz="20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kumimoji="0" lang="en-US" sz="20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</m:ctrlPr>
                          </m:accPr>
                          <m:e>
                            <m:r>
                              <a:rPr kumimoji="0" lang="en-US" sz="20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00FF"/>
                                </a:solidFill>
                                <a:effectLst/>
                                <a:uLnTx/>
                                <a:uFill>
                                  <a:solidFill>
                                    <a:srgbClr val="D21C42"/>
                                  </a:solidFill>
                                </a:uFill>
                                <a:latin typeface="Cambria Math" panose="02040503050406030204" pitchFamily="18" charset="0"/>
                                <a:cs typeface="Arial"/>
                                <a:sym typeface="Arial"/>
                              </a:rPr>
                              <m:t>𝑨</m:t>
                            </m:r>
                          </m:e>
                        </m:acc>
                        <m: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+</m:t>
                        </m:r>
                        <m: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𝑨</m:t>
                        </m:r>
                      </m:e>
                    </m:d>
                    <m:acc>
                      <m:accPr>
                        <m:chr m:val="̅"/>
                        <m:ctrlP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accPr>
                      <m:e>
                        <m: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𝑩</m:t>
                        </m:r>
                      </m:e>
                    </m:acc>
                    <m:r>
                      <a:rPr kumimoji="0" lang="en-US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cs typeface="Arial"/>
                        <a:sym typeface="Arial"/>
                      </a:rPr>
                      <m:t>=</m:t>
                    </m:r>
                    <m:acc>
                      <m:accPr>
                        <m:chr m:val="̅"/>
                        <m:ctrlP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accPr>
                      <m:e>
                        <m:r>
                          <a:rPr kumimoji="0" lang="en-US" sz="20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𝑩</m:t>
                        </m:r>
                      </m:e>
                    </m:acc>
                  </m:oMath>
                </a14:m>
                <a:endParaRPr kumimoji="0" sz="20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sym typeface="Helvetica"/>
                </a:endParaRPr>
              </a:p>
            </p:txBody>
          </p:sp>
        </mc:Choice>
        <mc:Fallback xmlns="">
          <p:sp>
            <p:nvSpPr>
              <p:cNvPr id="42" name="F =">
                <a:extLst>
                  <a:ext uri="{FF2B5EF4-FFF2-40B4-BE49-F238E27FC236}">
                    <a16:creationId xmlns:a16="http://schemas.microsoft.com/office/drawing/2014/main" id="{598B9D1A-4620-4ECD-80A6-A1EFCBC189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1558" y="4793666"/>
                <a:ext cx="3045385" cy="359073"/>
              </a:xfrm>
              <a:prstGeom prst="rect">
                <a:avLst/>
              </a:prstGeom>
              <a:blipFill>
                <a:blip r:embed="rId8"/>
                <a:stretch>
                  <a:fillRect r="-12800" b="-339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a14="http://schemas.microsoft.com/office/drawing/2010/main" xmlns:lc="http://schemas.openxmlformats.org/drawingml/2006/lockedCanvas" xmlns:ma14="http://schemas.microsoft.com/office/mac/drawingml/2011/main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Essence of Simplification:…">
            <a:extLst>
              <a:ext uri="{FF2B5EF4-FFF2-40B4-BE49-F238E27FC236}">
                <a16:creationId xmlns:a16="http://schemas.microsoft.com/office/drawing/2014/main" id="{EE66BF39-EAAC-4E79-B2E5-B3568F986109}"/>
              </a:ext>
            </a:extLst>
          </p:cNvPr>
          <p:cNvSpPr txBox="1"/>
          <p:nvPr/>
        </p:nvSpPr>
        <p:spPr>
          <a:xfrm>
            <a:off x="762638" y="2961697"/>
            <a:ext cx="7848601" cy="1003300"/>
          </a:xfrm>
          <a:prstGeom prst="rect">
            <a:avLst/>
          </a:prstGeom>
          <a:solidFill>
            <a:srgbClr val="00B050"/>
          </a:solidFill>
          <a:ln w="12700">
            <a:solidFill>
              <a:srgbClr val="000000"/>
            </a:solidFill>
            <a:miter lim="400000"/>
          </a:ln>
          <a:effectLst>
            <a:outerShdw blurRad="127000" dist="76200" dir="2700000" rotWithShape="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lIns="50800" tIns="50800" rIns="50800" bIns="5080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0" marR="39686" lvl="0" indent="0" algn="l" defTabSz="914400" rtl="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Tahoma"/>
                <a:cs typeface="Arial"/>
                <a:sym typeface="Arial"/>
              </a:rPr>
              <a:t>Essence of Simplification:</a:t>
            </a:r>
          </a:p>
          <a:p>
            <a:pPr marL="0" marR="39686" lvl="0" indent="0" algn="l" defTabSz="914400" rtl="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Tahoma"/>
                <a:cs typeface="Arial"/>
                <a:sym typeface="Arial"/>
              </a:rPr>
              <a:t>Find two element subsets of the ON-set where only one variable changes its value.  This single varying variable </a:t>
            </a: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Tahoma"/>
                <a:cs typeface="Arial"/>
                <a:sym typeface="Arial"/>
              </a:rPr>
              <a:t>can be eliminated!</a:t>
            </a:r>
          </a:p>
        </p:txBody>
      </p:sp>
    </p:spTree>
    <p:extLst>
      <p:ext uri="{BB962C8B-B14F-4D97-AF65-F5344CB8AC3E}">
        <p14:creationId xmlns:p14="http://schemas.microsoft.com/office/powerpoint/2010/main" val="15059038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18" grpId="0" animBg="1"/>
      <p:bldP spid="20" grpId="0" animBg="1"/>
      <p:bldP spid="21" grpId="0" animBg="1"/>
      <p:bldP spid="22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4" grpId="0"/>
      <p:bldP spid="40" grpId="0"/>
      <p:bldP spid="41" grpId="0" animBg="1"/>
      <p:bldP spid="42" grpId="0" animBg="1"/>
      <p:bldP spid="33" grpId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E2987-3B9B-4130-838D-A94E885EEC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Complex Cases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DF236E-F139-4ED1-8E66-B9985E0EE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57746" marR="39290" indent="-257746" defTabSz="905255">
              <a:defRPr sz="2376"/>
            </a:pPr>
            <a:r>
              <a:rPr lang="en-US"/>
              <a:t>One example</a:t>
            </a:r>
          </a:p>
          <a:p>
            <a:pPr marL="0" marR="39290" indent="0" defTabSz="905255">
              <a:buSzTx/>
              <a:buNone/>
              <a:defRPr sz="2376"/>
            </a:pPr>
            <a:r>
              <a:rPr lang="en-US"/>
              <a:t>     </a:t>
            </a:r>
            <a:endParaRPr lang="en-US">
              <a:solidFill>
                <a:srgbClr val="DA273E"/>
              </a:solidFill>
              <a:uFill>
                <a:solidFill>
                  <a:srgbClr val="DA273E"/>
                </a:solidFill>
              </a:uFill>
            </a:endParaRPr>
          </a:p>
          <a:p>
            <a:pPr marL="257746" marR="39290" indent="-257746" defTabSz="905255">
              <a:defRPr sz="2376"/>
            </a:pPr>
            <a:r>
              <a:rPr lang="en-US"/>
              <a:t>Problem</a:t>
            </a:r>
          </a:p>
          <a:p>
            <a:pPr marL="490347" marR="39290" lvl="1" indent="-238886" defTabSz="905255">
              <a:defRPr sz="1782"/>
            </a:pPr>
            <a:r>
              <a:rPr lang="en-US">
                <a:solidFill>
                  <a:srgbClr val="0000FF"/>
                </a:solidFill>
              </a:rPr>
              <a:t>Easy</a:t>
            </a:r>
            <a:r>
              <a:rPr lang="en-US"/>
              <a:t> to see how to apply Uniting Theorem…</a:t>
            </a:r>
          </a:p>
          <a:p>
            <a:pPr marL="490347" marR="39290" lvl="1" indent="-238886" defTabSz="905255">
              <a:defRPr sz="1782"/>
            </a:pPr>
            <a:r>
              <a:rPr lang="en-US">
                <a:solidFill>
                  <a:srgbClr val="FF0000"/>
                </a:solidFill>
              </a:rPr>
              <a:t>Hard</a:t>
            </a:r>
            <a:r>
              <a:rPr lang="en-US"/>
              <a:t> to know if you applied it in all the right places…</a:t>
            </a:r>
          </a:p>
          <a:p>
            <a:pPr marL="490347" marR="39290" lvl="1" indent="-238886" defTabSz="905255">
              <a:defRPr sz="1782"/>
            </a:pPr>
            <a:r>
              <a:rPr lang="en-US"/>
              <a:t>…especially in a function of many more variables</a:t>
            </a:r>
          </a:p>
          <a:p>
            <a:pPr marL="490347" marR="39290" lvl="1" indent="-238886" defTabSz="905255">
              <a:defRPr sz="1782"/>
            </a:pPr>
            <a:endParaRPr lang="en-US"/>
          </a:p>
          <a:p>
            <a:pPr marL="257746" marR="39290" indent="-257746" defTabSz="905255">
              <a:defRPr sz="2376"/>
            </a:pPr>
            <a:r>
              <a:rPr lang="en-US"/>
              <a:t>Question</a:t>
            </a:r>
          </a:p>
          <a:p>
            <a:pPr marL="490347" marR="39290" lvl="1" indent="-238886" defTabSz="905255">
              <a:defRPr sz="1782"/>
            </a:pPr>
            <a:r>
              <a:rPr lang="en-US"/>
              <a:t>Is there an easier way to find potential simplifications?</a:t>
            </a:r>
          </a:p>
          <a:p>
            <a:pPr marL="490347" marR="39290" lvl="1" indent="-238886" defTabSz="905255">
              <a:defRPr sz="1782"/>
            </a:pPr>
            <a:r>
              <a:rPr lang="en-US"/>
              <a:t>i.e., potential applications of Uniting Theorem…? </a:t>
            </a:r>
          </a:p>
          <a:p>
            <a:pPr marL="490347" marR="39290" lvl="1" indent="-238886" defTabSz="905255">
              <a:defRPr sz="1782"/>
            </a:pPr>
            <a:endParaRPr lang="en-US"/>
          </a:p>
          <a:p>
            <a:pPr marL="257746" marR="39290" indent="-257746" defTabSz="905255">
              <a:defRPr sz="2376"/>
            </a:pPr>
            <a:r>
              <a:rPr lang="en-US"/>
              <a:t>Answer</a:t>
            </a:r>
          </a:p>
          <a:p>
            <a:pPr marL="490347" marR="39290" lvl="1" indent="-238886" defTabSz="905255">
              <a:defRPr sz="1782"/>
            </a:pPr>
            <a:r>
              <a:rPr lang="en-US"/>
              <a:t>Need an intrinsically </a:t>
            </a:r>
            <a:r>
              <a:rPr lang="en-US" i="1"/>
              <a:t>geometric</a:t>
            </a:r>
            <a:r>
              <a:rPr lang="en-US"/>
              <a:t> representation for Boolean f( ) </a:t>
            </a:r>
          </a:p>
          <a:p>
            <a:pPr marL="490347" marR="39290" lvl="1" indent="-238886" defTabSz="905255">
              <a:defRPr sz="1782"/>
            </a:pPr>
            <a:r>
              <a:rPr lang="en-US"/>
              <a:t>Something we can draw, see…</a:t>
            </a:r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43D08D-446B-4597-B6D6-BBD8A304AB3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73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8A78C558-6DCA-4B0C-A70E-DDBAD59B3DD5}"/>
                  </a:ext>
                </a:extLst>
              </p:cNvPr>
              <p:cNvSpPr/>
              <p:nvPr/>
            </p:nvSpPr>
            <p:spPr>
              <a:xfrm>
                <a:off x="1786814" y="1447800"/>
                <a:ext cx="5731120" cy="52411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𝑪𝒐𝒖𝒕</m:t>
                      </m:r>
                      <m:r>
                        <a:rPr kumimoji="0" lang="en-US" sz="2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kumimoji="0" lang="en-US" sz="2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𝑨</m:t>
                          </m:r>
                        </m:e>
                      </m:acc>
                      <m:r>
                        <a:rPr kumimoji="0" lang="en-US" sz="2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𝑩𝑪</m:t>
                      </m:r>
                      <m:r>
                        <a:rPr kumimoji="0" lang="en-US" sz="2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2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  <m:acc>
                        <m:accPr>
                          <m:chr m:val="̅"/>
                          <m:ctrlPr>
                            <a:rPr kumimoji="0" lang="en-US" sz="2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r>
                        <a:rPr kumimoji="0" lang="en-US" sz="2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𝑪</m:t>
                      </m:r>
                      <m:r>
                        <a:rPr kumimoji="0" lang="en-US" sz="2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2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𝑨𝑩</m:t>
                      </m:r>
                      <m:acc>
                        <m:accPr>
                          <m:chr m:val="̅"/>
                          <m:ctrlPr>
                            <a:rPr kumimoji="0" lang="en-US" sz="2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2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ea typeface="Arial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</m:acc>
                      <m:r>
                        <a:rPr kumimoji="0" lang="en-US" sz="2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2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𝑨𝑩𝑪</m:t>
                      </m:r>
                    </m:oMath>
                  </m:oMathPara>
                </a14:m>
                <a:endParaRPr kumimoji="0" 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>
                    <a:solidFill>
                      <a:srgbClr val="D21C42"/>
                    </a:solidFill>
                  </a:uFill>
                  <a:latin typeface="Garamond"/>
                  <a:ea typeface="Arial"/>
                  <a:cs typeface="Arial"/>
                  <a:sym typeface="Arial"/>
                </a:endParaRPr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8A78C558-6DCA-4B0C-A70E-DDBAD59B3DD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6814" y="1447800"/>
                <a:ext cx="5731120" cy="52411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243832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AD12D3-9225-4089-BF26-AD6BD9EDFC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Karnaugh Map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600ADC-2FD9-47F9-9AC4-FFF4EEEF00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Karnaugh Map (K-map) method</a:t>
            </a:r>
          </a:p>
          <a:p>
            <a:pPr lvl="1"/>
            <a:r>
              <a:rPr lang="en-US"/>
              <a:t>K-map is an alternative method of representing the </a:t>
            </a:r>
            <a:r>
              <a:rPr lang="en-US">
                <a:solidFill>
                  <a:srgbClr val="0000FF"/>
                </a:solidFill>
              </a:rPr>
              <a:t>truth table </a:t>
            </a:r>
            <a:r>
              <a:rPr lang="en-US"/>
              <a:t>that helps </a:t>
            </a:r>
            <a:r>
              <a:rPr lang="en-US">
                <a:solidFill>
                  <a:srgbClr val="FF0000"/>
                </a:solidFill>
              </a:rPr>
              <a:t>visualize adjacencies </a:t>
            </a:r>
            <a:r>
              <a:rPr lang="en-US"/>
              <a:t>in up to 6 dimensions</a:t>
            </a:r>
          </a:p>
          <a:p>
            <a:pPr lvl="1"/>
            <a:r>
              <a:rPr lang="en-US"/>
              <a:t>Physical adjacency ↔ Logical adjacency</a:t>
            </a:r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634B46-8618-407C-BEC9-5EA6C2CCCF0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74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9" name="2-variable…">
            <a:extLst>
              <a:ext uri="{FF2B5EF4-FFF2-40B4-BE49-F238E27FC236}">
                <a16:creationId xmlns:a16="http://schemas.microsoft.com/office/drawing/2014/main" id="{7CA2DDD4-2793-431A-BE71-B24275294644}"/>
              </a:ext>
            </a:extLst>
          </p:cNvPr>
          <p:cNvSpPr txBox="1"/>
          <p:nvPr/>
        </p:nvSpPr>
        <p:spPr>
          <a:xfrm>
            <a:off x="-457200" y="2898129"/>
            <a:ext cx="3693749" cy="286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wrap="square"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1pPr>
            <a:lvl2pPr marL="0" marR="0" indent="228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457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685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9144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1430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13716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16002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18288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pPr marL="38100" marR="38100" lvl="0" indent="0" algn="ctr" defTabSz="914400" rtl="0" eaLnBrk="0" fontAlgn="auto" latinLnBrk="0" hangingPunc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C4237C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Tahoma"/>
                <a:cs typeface="Arial"/>
                <a:sym typeface="Arial"/>
              </a:rPr>
              <a:t>2-variable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Tahoma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Tahoma"/>
                <a:cs typeface="Arial"/>
                <a:sym typeface="Arial"/>
              </a:rPr>
              <a:t>K-map</a:t>
            </a:r>
          </a:p>
        </p:txBody>
      </p:sp>
      <p:grpSp>
        <p:nvGrpSpPr>
          <p:cNvPr id="24" name="Group">
            <a:extLst>
              <a:ext uri="{FF2B5EF4-FFF2-40B4-BE49-F238E27FC236}">
                <a16:creationId xmlns:a16="http://schemas.microsoft.com/office/drawing/2014/main" id="{C4FB8436-367C-4BBF-9191-AB6090B8000F}"/>
              </a:ext>
            </a:extLst>
          </p:cNvPr>
          <p:cNvGrpSpPr/>
          <p:nvPr/>
        </p:nvGrpSpPr>
        <p:grpSpPr>
          <a:xfrm>
            <a:off x="495693" y="2743200"/>
            <a:ext cx="1524000" cy="1625600"/>
            <a:chOff x="1292859" y="568960"/>
            <a:chExt cx="1523999" cy="1625599"/>
          </a:xfrm>
        </p:grpSpPr>
        <p:graphicFrame>
          <p:nvGraphicFramePr>
            <p:cNvPr id="25" name="Table">
              <a:extLst>
                <a:ext uri="{FF2B5EF4-FFF2-40B4-BE49-F238E27FC236}">
                  <a16:creationId xmlns:a16="http://schemas.microsoft.com/office/drawing/2014/main" id="{92115548-A3D1-450F-9A04-5B61CA549957}"/>
                </a:ext>
              </a:extLst>
            </p:cNvPr>
            <p:cNvGraphicFramePr/>
            <p:nvPr/>
          </p:nvGraphicFramePr>
          <p:xfrm>
            <a:off x="1292859" y="568960"/>
            <a:ext cx="1523999" cy="1625599"/>
          </p:xfrm>
          <a:graphic>
            <a:graphicData uri="http://schemas.openxmlformats.org/drawingml/2006/table">
              <a:tbl>
                <a:tblPr/>
                <a:tblGrid>
                  <a:gridCol w="254000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54000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  <a:gridCol w="508000">
                    <a:extLst>
                      <a:ext uri="{9D8B030D-6E8A-4147-A177-3AD203B41FA5}">
                        <a16:colId xmlns:a16="http://schemas.microsoft.com/office/drawing/2014/main" val="20002"/>
                      </a:ext>
                    </a:extLst>
                  </a:gridCol>
                  <a:gridCol w="508000">
                    <a:extLst>
                      <a:ext uri="{9D8B030D-6E8A-4147-A177-3AD203B41FA5}">
                        <a16:colId xmlns:a16="http://schemas.microsoft.com/office/drawing/2014/main" val="20003"/>
                      </a:ext>
                    </a:extLst>
                  </a:gridCol>
                </a:tblGrid>
                <a:tr h="228600">
                  <a:tc>
                    <a:txBody>
                      <a:bodyPr/>
                      <a:lstStyle/>
                      <a:p>
                        <a:pPr marR="39686" algn="r" defTabSz="914400">
                          <a:spcBef>
                            <a:spcPts val="600"/>
                          </a:spcBef>
                          <a:tabLst>
                            <a:tab pos="558800" algn="l"/>
                          </a:tabLst>
                          <a:defRPr sz="2000">
                            <a:uFill>
                              <a:solidFill>
                                <a:srgbClr val="2F2F2F"/>
                              </a:solidFill>
                            </a:uFill>
                            <a:sym typeface="Arial"/>
                          </a:defRPr>
                        </a:pPr>
                        <a:endParaRPr/>
                      </a:p>
                    </a:txBody>
                    <a:tcPr marL="50800" marR="50800" marT="50800" marB="50800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T w="0">
                        <a:miter lim="400000"/>
                      </a:lnT>
                      <a:lnB w="0">
                        <a:miter lim="400000"/>
                      </a:lnB>
                    </a:tcPr>
                  </a:tc>
                  <a:tc>
                    <a:txBody>
                      <a:bodyPr/>
                      <a:lstStyle/>
                      <a:p>
                        <a:pPr marR="39686" algn="r" defTabSz="914400">
                          <a:spcBef>
                            <a:spcPts val="600"/>
                          </a:spcBef>
                          <a:tabLst>
                            <a:tab pos="558800" algn="l"/>
                          </a:tabLst>
                          <a:defRPr sz="1800" b="0">
                            <a:solidFill>
                              <a:srgbClr val="000000"/>
                            </a:solidFill>
                          </a:defRPr>
                        </a:pPr>
                        <a:endParaRPr sz="11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endParaRPr>
                      </a:p>
                    </a:txBody>
                    <a:tcPr marL="50800" marR="50800" marT="50800" marB="50800" anchor="b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T w="0">
                        <a:miter lim="400000"/>
                      </a:lnT>
                      <a:lnB w="0">
                        <a:miter lim="400000"/>
                      </a:lnB>
                    </a:tcPr>
                  </a:tc>
                  <a:tc rowSpan="2">
                    <a:txBody>
                      <a:bodyPr/>
                      <a:lstStyle/>
                      <a:p>
                        <a:pPr marR="39686" algn="ctr" defTabSz="914400">
                          <a:spcBef>
                            <a:spcPts val="600"/>
                          </a:spcBef>
                          <a:tabLst>
                            <a:tab pos="558800" algn="l"/>
                          </a:tabLst>
                          <a:defRPr sz="1800" b="0">
                            <a:solidFill>
                              <a:srgbClr val="000000"/>
                            </a:solidFill>
                          </a:defRPr>
                        </a:pPr>
                        <a:r>
                          <a:rPr sz="2000" b="1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sym typeface="Arial"/>
                          </a:rPr>
                          <a:t>0</a:t>
                        </a:r>
                      </a:p>
                    </a:txBody>
                    <a:tcPr marL="50800" marR="50800" marT="50800" marB="50800" anchor="b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T w="0">
                        <a:miter lim="400000"/>
                      </a:lnT>
                      <a:lnB w="25400">
                        <a:solidFill>
                          <a:srgbClr val="062B6B"/>
                        </a:solidFill>
                        <a:miter lim="400000"/>
                      </a:lnB>
                    </a:tcPr>
                  </a:tc>
                  <a:tc rowSpan="2">
                    <a:txBody>
                      <a:bodyPr/>
                      <a:lstStyle/>
                      <a:p>
                        <a:pPr marR="39686" algn="ctr" defTabSz="914400">
                          <a:spcBef>
                            <a:spcPts val="600"/>
                          </a:spcBef>
                          <a:tabLst>
                            <a:tab pos="558800" algn="l"/>
                          </a:tabLst>
                          <a:defRPr sz="1800" b="0">
                            <a:solidFill>
                              <a:srgbClr val="000000"/>
                            </a:solidFill>
                          </a:defRPr>
                        </a:pPr>
                        <a:r>
                          <a:rPr sz="2000" b="1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sym typeface="Arial"/>
                          </a:rPr>
                          <a:t>1</a:t>
                        </a:r>
                      </a:p>
                    </a:txBody>
                    <a:tcPr marL="50800" marR="50800" marT="50800" marB="50800" anchor="b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T w="0">
                        <a:miter lim="400000"/>
                      </a:lnT>
                      <a:lnB w="25400">
                        <a:solidFill>
                          <a:srgbClr val="062B6B"/>
                        </a:solidFill>
                        <a:miter lim="400000"/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228600">
                  <a:tc>
                    <a:txBody>
                      <a:bodyPr/>
                      <a:lstStyle/>
                      <a:p>
                        <a:pPr marR="39686" algn="r" defTabSz="914400">
                          <a:spcBef>
                            <a:spcPts val="600"/>
                          </a:spcBef>
                          <a:tabLst>
                            <a:tab pos="558800" algn="l"/>
                          </a:tabLst>
                          <a:defRPr sz="1800" b="0">
                            <a:solidFill>
                              <a:srgbClr val="000000"/>
                            </a:solidFill>
                          </a:defRPr>
                        </a:pPr>
                        <a:endParaRPr sz="11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endParaRPr>
                      </a:p>
                    </a:txBody>
                    <a:tcPr marL="50800" marR="50800" marT="50800" marB="50800" anchor="b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T w="0">
                        <a:miter lim="400000"/>
                      </a:lnT>
                      <a:lnB w="0">
                        <a:miter lim="400000"/>
                      </a:lnB>
                    </a:tcPr>
                  </a:tc>
                  <a:tc>
                    <a:txBody>
                      <a:bodyPr/>
                      <a:lstStyle/>
                      <a:p>
                        <a:pPr marL="0" marR="39686" lvl="0" indent="0" algn="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60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>
                            <a:tab pos="558800" algn="l"/>
                          </a:tabLst>
                          <a:defRPr sz="2000">
                            <a:uFill>
                              <a:solidFill>
                                <a:srgbClr val="2F2F2F"/>
                              </a:solidFill>
                            </a:uFill>
                            <a:sym typeface="Arial"/>
                          </a:defRPr>
                        </a:pPr>
                        <a:endPara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endParaRPr>
                      </a:p>
                    </a:txBody>
                    <a:tcPr marL="50800" marR="50800" marT="50800" marB="50800" horzOverflow="overflow">
                      <a:lnL w="0">
                        <a:miter lim="400000"/>
                      </a:lnL>
                      <a:lnR w="0">
                        <a:miter lim="400000"/>
                      </a:lnR>
                      <a:lnT w="0">
                        <a:miter lim="400000"/>
                      </a:lnT>
                      <a:lnB w="0">
                        <a:miter lim="400000"/>
                      </a:lnB>
                    </a:tcPr>
                  </a:tc>
                  <a:tc vMerge="1">
                    <a:txBody>
                      <a:bodyPr/>
                      <a:lstStyle/>
                      <a:p>
                        <a:endParaRPr lang="en-US"/>
                      </a:p>
                    </a:txBody>
                    <a:tcPr/>
                  </a:tc>
                  <a:tc vMerge="1">
                    <a:txBody>
                      <a:bodyPr/>
                      <a:lstStyle/>
                      <a:p>
                        <a:endParaRPr lang="en-US"/>
                      </a:p>
                    </a:txBody>
                    <a:tcPr/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381000">
                  <a:tc gridSpan="2">
                    <a:txBody>
                      <a:bodyPr/>
                      <a:lstStyle/>
                      <a:p>
                        <a:pPr marR="39686" algn="r" defTabSz="914400">
                          <a:spcBef>
                            <a:spcPts val="600"/>
                          </a:spcBef>
                          <a:tabLst>
                            <a:tab pos="558800" algn="l"/>
                          </a:tabLst>
                          <a:defRPr sz="1800" b="0">
                            <a:solidFill>
                              <a:srgbClr val="000000"/>
                            </a:solidFill>
                          </a:defRPr>
                        </a:pPr>
                        <a:r>
                          <a:rPr sz="2000" b="1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sym typeface="Arial"/>
                          </a:rPr>
                          <a:t>0</a:t>
                        </a:r>
                      </a:p>
                    </a:txBody>
                    <a:tcPr marL="50800" marR="50800" marT="50800" marB="50800" horzOverflow="overflow">
                      <a:lnL w="0">
                        <a:miter lim="400000"/>
                      </a:lnL>
                      <a:lnR w="25400">
                        <a:solidFill>
                          <a:srgbClr val="062B6B"/>
                        </a:solidFill>
                        <a:miter lim="400000"/>
                      </a:lnR>
                      <a:lnT w="0">
                        <a:miter lim="400000"/>
                      </a:lnT>
                      <a:lnB w="0">
                        <a:miter lim="400000"/>
                      </a:lnB>
                    </a:tcPr>
                  </a:tc>
                  <a:tc hMerge="1">
                    <a:txBody>
                      <a:bodyPr/>
                      <a:lstStyle/>
                      <a:p>
                        <a:endParaRPr lang="en-US"/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pPr marR="39686" algn="ctr" defTabSz="914400">
                          <a:tabLst>
                            <a:tab pos="558800" algn="l"/>
                          </a:tabLst>
                          <a:defRPr sz="1800" b="0">
                            <a:solidFill>
                              <a:srgbClr val="000000"/>
                            </a:solidFill>
                          </a:defRPr>
                        </a:pPr>
                        <a:r>
                          <a:rPr sz="1200" b="1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sym typeface="Arial"/>
                          </a:rPr>
                          <a:t>00</a:t>
                        </a:r>
                      </a:p>
                    </a:txBody>
                    <a:tcPr marL="0" marR="0" marT="0" marB="0" anchor="ctr" horzOverflow="overflow">
                      <a:lnL w="25400">
                        <a:solidFill>
                          <a:srgbClr val="062B6B"/>
                        </a:solidFill>
                        <a:miter lim="400000"/>
                      </a:lnL>
                      <a:lnR w="25400">
                        <a:solidFill>
                          <a:srgbClr val="062B6B"/>
                        </a:solidFill>
                        <a:miter lim="400000"/>
                      </a:lnR>
                      <a:lnT w="25400">
                        <a:solidFill>
                          <a:srgbClr val="062B6B"/>
                        </a:solidFill>
                        <a:miter lim="400000"/>
                      </a:lnT>
                      <a:lnB w="25400">
                        <a:solidFill>
                          <a:srgbClr val="062B6B"/>
                        </a:solidFill>
                        <a:miter lim="400000"/>
                      </a:lnB>
                    </a:tcPr>
                  </a:tc>
                  <a:tc>
                    <a:txBody>
                      <a:bodyPr/>
                      <a:lstStyle/>
                      <a:p>
                        <a:pPr marR="39686" algn="ctr" defTabSz="914400">
                          <a:tabLst>
                            <a:tab pos="558800" algn="l"/>
                          </a:tabLst>
                          <a:defRPr sz="1800" b="0">
                            <a:solidFill>
                              <a:srgbClr val="000000"/>
                            </a:solidFill>
                          </a:defRPr>
                        </a:pPr>
                        <a:r>
                          <a:rPr sz="1200" b="1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sym typeface="Arial"/>
                          </a:rPr>
                          <a:t>01</a:t>
                        </a:r>
                      </a:p>
                    </a:txBody>
                    <a:tcPr marL="0" marR="0" marT="0" marB="0" anchor="ctr" horzOverflow="overflow">
                      <a:lnL w="25400">
                        <a:solidFill>
                          <a:srgbClr val="062B6B"/>
                        </a:solidFill>
                        <a:miter lim="400000"/>
                      </a:lnL>
                      <a:lnR w="25400">
                        <a:solidFill>
                          <a:srgbClr val="062B6B"/>
                        </a:solidFill>
                        <a:miter lim="400000"/>
                      </a:lnR>
                      <a:lnT w="25400">
                        <a:solidFill>
                          <a:srgbClr val="062B6B"/>
                        </a:solidFill>
                        <a:miter lim="400000"/>
                      </a:lnT>
                      <a:lnB w="25400">
                        <a:solidFill>
                          <a:srgbClr val="062B6B"/>
                        </a:solidFill>
                        <a:miter lim="400000"/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2"/>
                    </a:ext>
                  </a:extLst>
                </a:tr>
                <a:tr h="381000">
                  <a:tc gridSpan="2">
                    <a:txBody>
                      <a:bodyPr/>
                      <a:lstStyle/>
                      <a:p>
                        <a:pPr marR="39686" algn="r" defTabSz="914400">
                          <a:spcBef>
                            <a:spcPts val="600"/>
                          </a:spcBef>
                          <a:tabLst>
                            <a:tab pos="558800" algn="l"/>
                          </a:tabLst>
                          <a:defRPr sz="1800" b="0">
                            <a:solidFill>
                              <a:srgbClr val="000000"/>
                            </a:solidFill>
                          </a:defRPr>
                        </a:pPr>
                        <a:r>
                          <a:rPr sz="2000" b="1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sym typeface="Arial"/>
                          </a:rPr>
                          <a:t>1</a:t>
                        </a:r>
                      </a:p>
                    </a:txBody>
                    <a:tcPr marL="50800" marR="50800" marT="50800" marB="50800" horzOverflow="overflow">
                      <a:lnL w="0">
                        <a:miter lim="400000"/>
                      </a:lnL>
                      <a:lnR w="25400">
                        <a:solidFill>
                          <a:srgbClr val="062B6B"/>
                        </a:solidFill>
                        <a:miter lim="400000"/>
                      </a:lnR>
                      <a:lnT w="0">
                        <a:miter lim="400000"/>
                      </a:lnT>
                      <a:lnB w="0">
                        <a:miter lim="400000"/>
                      </a:lnB>
                    </a:tcPr>
                  </a:tc>
                  <a:tc hMerge="1">
                    <a:txBody>
                      <a:bodyPr/>
                      <a:lstStyle/>
                      <a:p>
                        <a:endParaRPr lang="en-US"/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pPr marR="39686" algn="ctr" defTabSz="914400">
                          <a:tabLst>
                            <a:tab pos="558800" algn="l"/>
                          </a:tabLst>
                          <a:defRPr sz="1800" b="0">
                            <a:solidFill>
                              <a:srgbClr val="000000"/>
                            </a:solidFill>
                          </a:defRPr>
                        </a:pPr>
                        <a:r>
                          <a:rPr sz="1200" b="1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sym typeface="Arial"/>
                          </a:rPr>
                          <a:t>10</a:t>
                        </a:r>
                      </a:p>
                    </a:txBody>
                    <a:tcPr marL="0" marR="0" marT="0" marB="0" anchor="ctr" horzOverflow="overflow">
                      <a:lnL w="25400">
                        <a:solidFill>
                          <a:srgbClr val="062B6B"/>
                        </a:solidFill>
                        <a:miter lim="400000"/>
                      </a:lnL>
                      <a:lnR w="25400">
                        <a:solidFill>
                          <a:srgbClr val="062B6B"/>
                        </a:solidFill>
                        <a:miter lim="400000"/>
                      </a:lnR>
                      <a:lnT w="25400">
                        <a:solidFill>
                          <a:srgbClr val="062B6B"/>
                        </a:solidFill>
                        <a:miter lim="400000"/>
                      </a:lnT>
                      <a:lnB w="25400">
                        <a:solidFill>
                          <a:srgbClr val="062B6B"/>
                        </a:solidFill>
                        <a:miter lim="400000"/>
                      </a:lnB>
                    </a:tcPr>
                  </a:tc>
                  <a:tc>
                    <a:txBody>
                      <a:bodyPr/>
                      <a:lstStyle/>
                      <a:p>
                        <a:pPr marR="39686" algn="ctr" defTabSz="914400">
                          <a:tabLst>
                            <a:tab pos="558800" algn="l"/>
                          </a:tabLst>
                          <a:defRPr sz="1800" b="0">
                            <a:solidFill>
                              <a:srgbClr val="000000"/>
                            </a:solidFill>
                          </a:defRPr>
                        </a:pPr>
                        <a:r>
                          <a:rPr sz="1200" b="1">
                            <a:solidFill>
                              <a:srgbClr val="2F2F2F"/>
                            </a:solidFill>
                            <a:uFill>
                              <a:solidFill>
                                <a:srgbClr val="2F2F2F"/>
                              </a:solidFill>
                            </a:uFill>
                            <a:sym typeface="Arial"/>
                          </a:rPr>
                          <a:t>11</a:t>
                        </a:r>
                      </a:p>
                    </a:txBody>
                    <a:tcPr marL="0" marR="0" marT="0" marB="0" anchor="ctr" horzOverflow="overflow">
                      <a:lnL w="25400">
                        <a:solidFill>
                          <a:srgbClr val="062B6B"/>
                        </a:solidFill>
                        <a:miter lim="400000"/>
                      </a:lnL>
                      <a:lnR w="25400">
                        <a:solidFill>
                          <a:srgbClr val="062B6B"/>
                        </a:solidFill>
                        <a:miter lim="400000"/>
                      </a:lnR>
                      <a:lnT w="25400">
                        <a:solidFill>
                          <a:srgbClr val="062B6B"/>
                        </a:solidFill>
                        <a:miter lim="400000"/>
                      </a:lnT>
                      <a:lnB w="25400">
                        <a:solidFill>
                          <a:srgbClr val="062B6B"/>
                        </a:solidFill>
                        <a:miter lim="400000"/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3"/>
                    </a:ext>
                  </a:extLst>
                </a:tr>
              </a:tbl>
            </a:graphicData>
          </a:graphic>
        </p:graphicFrame>
        <p:sp>
          <p:nvSpPr>
            <p:cNvPr id="26" name="Line">
              <a:extLst>
                <a:ext uri="{FF2B5EF4-FFF2-40B4-BE49-F238E27FC236}">
                  <a16:creationId xmlns:a16="http://schemas.microsoft.com/office/drawing/2014/main" id="{EF8B84ED-CE90-4CA3-840F-A355BFF412AF}"/>
                </a:ext>
              </a:extLst>
            </p:cNvPr>
            <p:cNvSpPr/>
            <p:nvPr/>
          </p:nvSpPr>
          <p:spPr>
            <a:xfrm>
              <a:off x="1369059" y="1026160"/>
              <a:ext cx="407377" cy="32004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27" name="Numbering Scheme: 00, 01, 11, 10   is called a…">
            <a:extLst>
              <a:ext uri="{FF2B5EF4-FFF2-40B4-BE49-F238E27FC236}">
                <a16:creationId xmlns:a16="http://schemas.microsoft.com/office/drawing/2014/main" id="{B2A62D92-C95B-4AA1-B70D-6C4D0BFC0036}"/>
              </a:ext>
            </a:extLst>
          </p:cNvPr>
          <p:cNvSpPr txBox="1"/>
          <p:nvPr/>
        </p:nvSpPr>
        <p:spPr>
          <a:xfrm>
            <a:off x="1675810" y="5425595"/>
            <a:ext cx="6642844" cy="757643"/>
          </a:xfrm>
          <a:prstGeom prst="rect">
            <a:avLst/>
          </a:prstGeom>
          <a:solidFill>
            <a:srgbClr val="00B05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C4237C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Numbering Scheme: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00, 01, 11, 10  is called a</a:t>
            </a: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C4237C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“Gray Code” — only a </a:t>
            </a: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single </a:t>
            </a:r>
            <a:r>
              <a:rPr kumimoji="0" lang="en-US" sz="1800" b="1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bit (variable)</a:t>
            </a:r>
            <a:r>
              <a:rPr kumimoji="0" sz="1800" b="1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 changes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 </a:t>
            </a: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C4237C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                          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from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 one code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word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and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 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the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next code word</a:t>
            </a:r>
          </a:p>
        </p:txBody>
      </p:sp>
      <p:graphicFrame>
        <p:nvGraphicFramePr>
          <p:cNvPr id="28" name="Table">
            <a:extLst>
              <a:ext uri="{FF2B5EF4-FFF2-40B4-BE49-F238E27FC236}">
                <a16:creationId xmlns:a16="http://schemas.microsoft.com/office/drawing/2014/main" id="{50CE3DC1-78D9-476B-969E-B50C3FC6D95D}"/>
              </a:ext>
            </a:extLst>
          </p:cNvPr>
          <p:cNvGraphicFramePr/>
          <p:nvPr/>
        </p:nvGraphicFramePr>
        <p:xfrm>
          <a:off x="5842000" y="2819400"/>
          <a:ext cx="2540000" cy="2438400"/>
        </p:xfrm>
        <a:graphic>
          <a:graphicData uri="http://schemas.openxmlformats.org/drawingml/2006/table">
            <a:tbl>
              <a:tblPr/>
              <a:tblGrid>
                <a:gridCol w="25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0000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0001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0011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0010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0100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0101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0111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0110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1100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1101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1111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1110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1000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1001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1011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1010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9" name="3-variable…">
            <a:extLst>
              <a:ext uri="{FF2B5EF4-FFF2-40B4-BE49-F238E27FC236}">
                <a16:creationId xmlns:a16="http://schemas.microsoft.com/office/drawing/2014/main" id="{807764D0-3171-45D2-AD58-F8212B763431}"/>
              </a:ext>
            </a:extLst>
          </p:cNvPr>
          <p:cNvSpPr txBox="1"/>
          <p:nvPr/>
        </p:nvSpPr>
        <p:spPr>
          <a:xfrm>
            <a:off x="3247489" y="2898129"/>
            <a:ext cx="2135200" cy="286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5400" tIns="25400" rIns="25400" bIns="254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38100" marR="38100" indent="0" algn="ctr" defTabSz="914400" fontAlgn="auto" latinLnBrk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C4237C"/>
              </a:buClr>
              <a:buSzTx/>
              <a:buFont typeface="Arial"/>
              <a:buNone/>
              <a:tabLst/>
              <a:defRPr kumimoji="0" sz="1800" b="1" i="0" u="none" strike="noStrike" cap="none" spc="0" normalizeH="0" baseline="0">
                <a:ln>
                  <a:noFill/>
                </a:ln>
                <a:solidFill>
                  <a:srgbClr val="DA273E"/>
                </a:solidFill>
                <a:effectLst/>
                <a:uFill>
                  <a:solidFill>
                    <a:srgbClr val="DA273E"/>
                  </a:solidFill>
                </a:uFill>
                <a:latin typeface="+mn-lt"/>
                <a:ea typeface="Arial"/>
                <a:cs typeface="Arial"/>
              </a:defRPr>
            </a:lvl1pPr>
            <a:lvl2pPr marL="0" marR="0" indent="228600" defTabSz="4572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</a:defRPr>
            </a:lvl2pPr>
            <a:lvl3pPr marL="0" marR="0" indent="457200" defTabSz="4572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</a:defRPr>
            </a:lvl3pPr>
            <a:lvl4pPr marL="0" marR="0" indent="685800" defTabSz="4572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</a:defRPr>
            </a:lvl4pPr>
            <a:lvl5pPr marL="0" marR="0" indent="914400" defTabSz="4572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</a:defRPr>
            </a:lvl5pPr>
            <a:lvl6pPr marL="0" marR="0" indent="1143000" defTabSz="45720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</a:defRPr>
            </a:lvl6pPr>
            <a:lvl7pPr marL="0" marR="0" indent="1371600" defTabSz="45720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</a:defRPr>
            </a:lvl7pPr>
            <a:lvl8pPr marL="0" marR="0" indent="1600200" defTabSz="45720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</a:defRPr>
            </a:lvl8pPr>
            <a:lvl9pPr marL="0" marR="0" indent="1828800" defTabSz="45720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</a:defRPr>
            </a:lvl9pPr>
          </a:lstStyle>
          <a:p>
            <a:pPr marL="38100" marR="38100" lvl="0" indent="0" algn="ctr" defTabSz="914400" rtl="0" eaLnBrk="0" fontAlgn="auto" latinLnBrk="0" hangingPunc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C4237C"/>
              </a:buClr>
              <a:buSzTx/>
              <a:buFont typeface="Arial"/>
              <a:buNone/>
              <a:tabLst/>
              <a:defRPr/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Tahoma"/>
                <a:cs typeface="Arial"/>
              </a:rPr>
              <a:t>3-variable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Tahoma"/>
                <a:cs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Tahoma"/>
                <a:cs typeface="Arial"/>
              </a:rPr>
              <a:t>K-map</a:t>
            </a:r>
          </a:p>
        </p:txBody>
      </p:sp>
      <p:sp>
        <p:nvSpPr>
          <p:cNvPr id="30" name="4-variable…">
            <a:extLst>
              <a:ext uri="{FF2B5EF4-FFF2-40B4-BE49-F238E27FC236}">
                <a16:creationId xmlns:a16="http://schemas.microsoft.com/office/drawing/2014/main" id="{DC10EFB5-4342-44CA-A0D7-743B9F3F12BE}"/>
              </a:ext>
            </a:extLst>
          </p:cNvPr>
          <p:cNvSpPr txBox="1"/>
          <p:nvPr/>
        </p:nvSpPr>
        <p:spPr>
          <a:xfrm>
            <a:off x="6324600" y="2898129"/>
            <a:ext cx="2087111" cy="2867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C4237C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Tahoma"/>
                <a:cs typeface="Arial"/>
                <a:sym typeface="Arial"/>
              </a:rPr>
              <a:t>4-variable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K-map</a:t>
            </a:r>
          </a:p>
        </p:txBody>
      </p:sp>
      <p:graphicFrame>
        <p:nvGraphicFramePr>
          <p:cNvPr id="31" name="Table">
            <a:extLst>
              <a:ext uri="{FF2B5EF4-FFF2-40B4-BE49-F238E27FC236}">
                <a16:creationId xmlns:a16="http://schemas.microsoft.com/office/drawing/2014/main" id="{10E657E5-89C4-4B7D-94BA-CFDF5F8C2EF4}"/>
              </a:ext>
            </a:extLst>
          </p:cNvPr>
          <p:cNvGraphicFramePr/>
          <p:nvPr/>
        </p:nvGraphicFramePr>
        <p:xfrm>
          <a:off x="2652349" y="2862259"/>
          <a:ext cx="2540000" cy="1625600"/>
        </p:xfrm>
        <a:graphic>
          <a:graphicData uri="http://schemas.openxmlformats.org/drawingml/2006/table">
            <a:tbl>
              <a:tblPr/>
              <a:tblGrid>
                <a:gridCol w="25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08FC7966-19A4-4E45-8883-F4E9B0BA91C7}"/>
                  </a:ext>
                </a:extLst>
              </p:cNvPr>
              <p:cNvSpPr/>
              <p:nvPr/>
            </p:nvSpPr>
            <p:spPr>
              <a:xfrm>
                <a:off x="5685003" y="3356478"/>
                <a:ext cx="56778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𝑨𝑩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08FC7966-19A4-4E45-8883-F4E9B0BA91C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5003" y="3356478"/>
                <a:ext cx="567784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8DA371DD-0CD7-46C4-B20E-6AC6A4A95137}"/>
                  </a:ext>
                </a:extLst>
              </p:cNvPr>
              <p:cNvSpPr/>
              <p:nvPr/>
            </p:nvSpPr>
            <p:spPr>
              <a:xfrm>
                <a:off x="435201" y="3246856"/>
                <a:ext cx="40107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8DA371DD-0CD7-46C4-B20E-6AC6A4A9513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201" y="3246856"/>
                <a:ext cx="401071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0A0BDBCB-5D26-40D0-B1CD-9919CEF990BF}"/>
                  </a:ext>
                </a:extLst>
              </p:cNvPr>
              <p:cNvSpPr/>
              <p:nvPr/>
            </p:nvSpPr>
            <p:spPr>
              <a:xfrm>
                <a:off x="709779" y="3096260"/>
                <a:ext cx="41549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𝑩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0A0BDBCB-5D26-40D0-B1CD-9919CEF990B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779" y="3096260"/>
                <a:ext cx="415498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41C04365-83DA-4955-94B4-ACE4A0F90B8F}"/>
                  </a:ext>
                </a:extLst>
              </p:cNvPr>
              <p:cNvSpPr/>
              <p:nvPr/>
            </p:nvSpPr>
            <p:spPr>
              <a:xfrm>
                <a:off x="5883036" y="3098916"/>
                <a:ext cx="56618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𝑪𝑫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41C04365-83DA-4955-94B4-ACE4A0F90B8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3036" y="3098916"/>
                <a:ext cx="566181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0AE674CD-8C15-4FD8-AEC2-66FCFAFB5936}"/>
                  </a:ext>
                </a:extLst>
              </p:cNvPr>
              <p:cNvSpPr/>
              <p:nvPr/>
            </p:nvSpPr>
            <p:spPr>
              <a:xfrm>
                <a:off x="2662570" y="3396488"/>
                <a:ext cx="40107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0AE674CD-8C15-4FD8-AEC2-66FCFAFB593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2570" y="3396488"/>
                <a:ext cx="401071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1CFB060B-235D-4C2A-A698-9C254656BCF9}"/>
                  </a:ext>
                </a:extLst>
              </p:cNvPr>
              <p:cNvSpPr/>
              <p:nvPr/>
            </p:nvSpPr>
            <p:spPr>
              <a:xfrm>
                <a:off x="2725409" y="3139807"/>
                <a:ext cx="55976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𝑩𝑪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1CFB060B-235D-4C2A-A698-9C254656BCF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5409" y="3139807"/>
                <a:ext cx="559769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Line">
            <a:extLst>
              <a:ext uri="{FF2B5EF4-FFF2-40B4-BE49-F238E27FC236}">
                <a16:creationId xmlns:a16="http://schemas.microsoft.com/office/drawing/2014/main" id="{562D8477-2099-46A4-80CD-0A79F42C48D1}"/>
              </a:ext>
            </a:extLst>
          </p:cNvPr>
          <p:cNvSpPr/>
          <p:nvPr/>
        </p:nvSpPr>
        <p:spPr>
          <a:xfrm>
            <a:off x="2765480" y="3360420"/>
            <a:ext cx="407377" cy="320040"/>
          </a:xfrm>
          <a:prstGeom prst="line">
            <a:avLst/>
          </a:prstGeom>
          <a:noFill/>
          <a:ln w="25400" cap="flat">
            <a:solidFill>
              <a:srgbClr val="062B6B"/>
            </a:solidFill>
            <a:prstDash val="solid"/>
            <a:round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9" name="Line">
            <a:extLst>
              <a:ext uri="{FF2B5EF4-FFF2-40B4-BE49-F238E27FC236}">
                <a16:creationId xmlns:a16="http://schemas.microsoft.com/office/drawing/2014/main" id="{23947D2F-BFD1-461C-A21E-AB988BA8BD72}"/>
              </a:ext>
            </a:extLst>
          </p:cNvPr>
          <p:cNvSpPr/>
          <p:nvPr/>
        </p:nvSpPr>
        <p:spPr>
          <a:xfrm>
            <a:off x="5942669" y="3310022"/>
            <a:ext cx="407377" cy="320040"/>
          </a:xfrm>
          <a:prstGeom prst="line">
            <a:avLst/>
          </a:prstGeom>
          <a:noFill/>
          <a:ln w="25400" cap="flat">
            <a:solidFill>
              <a:srgbClr val="062B6B"/>
            </a:solidFill>
            <a:prstDash val="solid"/>
            <a:round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89350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7" grpId="0" animBg="1"/>
      <p:bldP spid="29" grpId="0" animBg="1"/>
      <p:bldP spid="30" grpId="0" animBg="1"/>
      <p:bldP spid="32" grpId="0"/>
      <p:bldP spid="33" grpId="0"/>
      <p:bldP spid="34" grpId="0"/>
      <p:bldP spid="35" grpId="0"/>
      <p:bldP spid="36" grpId="0"/>
      <p:bldP spid="37" grpId="0"/>
      <p:bldP spid="38" grpId="0" animBg="1"/>
      <p:bldP spid="39" grpId="0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Line"/>
          <p:cNvSpPr/>
          <p:nvPr/>
        </p:nvSpPr>
        <p:spPr>
          <a:xfrm>
            <a:off x="6015467" y="2654524"/>
            <a:ext cx="574064" cy="11481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931"/>
                </a:moveTo>
                <a:cubicBezTo>
                  <a:pt x="0" y="2931"/>
                  <a:pt x="617" y="0"/>
                  <a:pt x="9566" y="0"/>
                </a:cubicBezTo>
                <a:cubicBezTo>
                  <a:pt x="18514" y="0"/>
                  <a:pt x="21600" y="3394"/>
                  <a:pt x="21600" y="10029"/>
                </a:cubicBezTo>
                <a:cubicBezTo>
                  <a:pt x="21600" y="16663"/>
                  <a:pt x="18206" y="21600"/>
                  <a:pt x="9566" y="21600"/>
                </a:cubicBezTo>
                <a:cubicBezTo>
                  <a:pt x="926" y="21600"/>
                  <a:pt x="1543" y="20057"/>
                  <a:pt x="617" y="18823"/>
                </a:cubicBezTo>
              </a:path>
            </a:pathLst>
          </a:custGeom>
          <a:ln w="25400">
            <a:solidFill>
              <a:srgbClr val="DA273E"/>
            </a:solidFill>
            <a:tailEnd type="stealth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343" name="Karnaugh Map Method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Karnaugh Map Methods</a:t>
            </a:r>
          </a:p>
        </p:txBody>
      </p:sp>
      <p:sp>
        <p:nvSpPr>
          <p:cNvPr id="412" name="Slide Number"/>
          <p:cNvSpPr txBox="1">
            <a:spLocks noGrp="1"/>
          </p:cNvSpPr>
          <p:nvPr>
            <p:ph type="sldNum" sz="quarter" idx="1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75</a:t>
            </a:fld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345" name="Adjacent"/>
          <p:cNvSpPr txBox="1"/>
          <p:nvPr/>
        </p:nvSpPr>
        <p:spPr>
          <a:xfrm>
            <a:off x="5666765" y="1346488"/>
            <a:ext cx="1211229" cy="3518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/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Tahoma"/>
                <a:cs typeface="Arial"/>
                <a:sym typeface="Arial"/>
              </a:rPr>
              <a:t>Adjacent</a:t>
            </a:r>
          </a:p>
        </p:txBody>
      </p:sp>
      <p:sp>
        <p:nvSpPr>
          <p:cNvPr id="346" name="Oval"/>
          <p:cNvSpPr/>
          <p:nvPr/>
        </p:nvSpPr>
        <p:spPr>
          <a:xfrm>
            <a:off x="6036653" y="2846676"/>
            <a:ext cx="215900" cy="749300"/>
          </a:xfrm>
          <a:prstGeom prst="ellipse">
            <a:avLst/>
          </a:prstGeom>
          <a:solidFill>
            <a:srgbClr val="E1E1E1"/>
          </a:solidFill>
          <a:ln w="25400">
            <a:solidFill>
              <a:srgbClr val="062B6B"/>
            </a:solidFill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347" name="Line"/>
          <p:cNvSpPr/>
          <p:nvPr/>
        </p:nvSpPr>
        <p:spPr>
          <a:xfrm flipH="1">
            <a:off x="4792053" y="2833976"/>
            <a:ext cx="1358901" cy="1588"/>
          </a:xfrm>
          <a:prstGeom prst="line">
            <a:avLst/>
          </a:prstGeom>
          <a:ln w="25400">
            <a:solidFill>
              <a:srgbClr val="062B6B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48" name="Line"/>
          <p:cNvSpPr/>
          <p:nvPr/>
        </p:nvSpPr>
        <p:spPr>
          <a:xfrm flipH="1">
            <a:off x="4779353" y="3621376"/>
            <a:ext cx="1358901" cy="1588"/>
          </a:xfrm>
          <a:prstGeom prst="line">
            <a:avLst/>
          </a:prstGeom>
          <a:ln w="25400">
            <a:solidFill>
              <a:srgbClr val="062B6B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355" name="Group"/>
          <p:cNvGrpSpPr/>
          <p:nvPr/>
        </p:nvGrpSpPr>
        <p:grpSpPr>
          <a:xfrm>
            <a:off x="4704740" y="2835553"/>
            <a:ext cx="88901" cy="773123"/>
            <a:chOff x="0" y="0"/>
            <a:chExt cx="88899" cy="773122"/>
          </a:xfrm>
        </p:grpSpPr>
        <p:grpSp>
          <p:nvGrpSpPr>
            <p:cNvPr id="351" name="Group"/>
            <p:cNvGrpSpPr/>
            <p:nvPr/>
          </p:nvGrpSpPr>
          <p:grpSpPr>
            <a:xfrm>
              <a:off x="0" y="0"/>
              <a:ext cx="88900" cy="381011"/>
              <a:chOff x="0" y="0"/>
              <a:chExt cx="88899" cy="381010"/>
            </a:xfrm>
          </p:grpSpPr>
          <p:sp>
            <p:nvSpPr>
              <p:cNvPr id="349" name="Line"/>
              <p:cNvSpPr/>
              <p:nvPr/>
            </p:nvSpPr>
            <p:spPr>
              <a:xfrm>
                <a:off x="0" y="0"/>
                <a:ext cx="87316" cy="3810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0" y="9819"/>
                      <a:pt x="9609" y="210"/>
                      <a:pt x="21600" y="0"/>
                    </a:cubicBezTo>
                  </a:path>
                </a:pathLst>
              </a:custGeom>
              <a:noFill/>
              <a:ln w="25400" cap="rnd">
                <a:solidFill>
                  <a:srgbClr val="062B6B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  <p:sp>
            <p:nvSpPr>
              <p:cNvPr id="350" name="Shape"/>
              <p:cNvSpPr/>
              <p:nvPr/>
            </p:nvSpPr>
            <p:spPr>
              <a:xfrm>
                <a:off x="0" y="0"/>
                <a:ext cx="88900" cy="3810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0" y="9819"/>
                      <a:pt x="9438" y="210"/>
                      <a:pt x="21215" y="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noFill/>
              <a:ln w="25400" cap="rnd">
                <a:noFill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</p:grpSp>
        <p:grpSp>
          <p:nvGrpSpPr>
            <p:cNvPr id="354" name="Group"/>
            <p:cNvGrpSpPr/>
            <p:nvPr/>
          </p:nvGrpSpPr>
          <p:grpSpPr>
            <a:xfrm>
              <a:off x="0" y="366722"/>
              <a:ext cx="76200" cy="406401"/>
              <a:chOff x="0" y="0"/>
              <a:chExt cx="76200" cy="406400"/>
            </a:xfrm>
          </p:grpSpPr>
          <p:sp>
            <p:nvSpPr>
              <p:cNvPr id="352" name="Line"/>
              <p:cNvSpPr/>
              <p:nvPr/>
            </p:nvSpPr>
            <p:spPr>
              <a:xfrm>
                <a:off x="0" y="0"/>
                <a:ext cx="76200" cy="406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671" y="21600"/>
                      <a:pt x="0" y="11929"/>
                      <a:pt x="0" y="0"/>
                    </a:cubicBezTo>
                  </a:path>
                </a:pathLst>
              </a:custGeom>
              <a:noFill/>
              <a:ln w="25400" cap="rnd">
                <a:solidFill>
                  <a:srgbClr val="062B6B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  <p:sp>
            <p:nvSpPr>
              <p:cNvPr id="353" name="Shape"/>
              <p:cNvSpPr/>
              <p:nvPr/>
            </p:nvSpPr>
            <p:spPr>
              <a:xfrm>
                <a:off x="0" y="0"/>
                <a:ext cx="76200" cy="406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671" y="21600"/>
                      <a:pt x="0" y="11929"/>
                      <a:pt x="0" y="0"/>
                    </a:cubicBezTo>
                    <a:lnTo>
                      <a:pt x="21600" y="0"/>
                    </a:lnTo>
                    <a:close/>
                  </a:path>
                </a:pathLst>
              </a:custGeom>
              <a:noFill/>
              <a:ln w="25400" cap="rnd">
                <a:noFill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</p:grpSp>
      </p:grpSp>
      <p:grpSp>
        <p:nvGrpSpPr>
          <p:cNvPr id="362" name="Group"/>
          <p:cNvGrpSpPr/>
          <p:nvPr/>
        </p:nvGrpSpPr>
        <p:grpSpPr>
          <a:xfrm>
            <a:off x="5009540" y="2848253"/>
            <a:ext cx="88901" cy="773123"/>
            <a:chOff x="0" y="0"/>
            <a:chExt cx="88899" cy="773122"/>
          </a:xfrm>
        </p:grpSpPr>
        <p:grpSp>
          <p:nvGrpSpPr>
            <p:cNvPr id="358" name="Group"/>
            <p:cNvGrpSpPr/>
            <p:nvPr/>
          </p:nvGrpSpPr>
          <p:grpSpPr>
            <a:xfrm>
              <a:off x="0" y="0"/>
              <a:ext cx="88900" cy="381011"/>
              <a:chOff x="0" y="0"/>
              <a:chExt cx="88899" cy="381010"/>
            </a:xfrm>
          </p:grpSpPr>
          <p:sp>
            <p:nvSpPr>
              <p:cNvPr id="356" name="Line"/>
              <p:cNvSpPr/>
              <p:nvPr/>
            </p:nvSpPr>
            <p:spPr>
              <a:xfrm>
                <a:off x="0" y="0"/>
                <a:ext cx="87316" cy="3810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0" y="9819"/>
                      <a:pt x="9609" y="210"/>
                      <a:pt x="21600" y="0"/>
                    </a:cubicBezTo>
                  </a:path>
                </a:pathLst>
              </a:custGeom>
              <a:noFill/>
              <a:ln w="25400" cap="rnd">
                <a:solidFill>
                  <a:srgbClr val="062B6B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  <p:sp>
            <p:nvSpPr>
              <p:cNvPr id="357" name="Shape"/>
              <p:cNvSpPr/>
              <p:nvPr/>
            </p:nvSpPr>
            <p:spPr>
              <a:xfrm>
                <a:off x="0" y="0"/>
                <a:ext cx="88900" cy="3810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0" y="9819"/>
                      <a:pt x="9438" y="210"/>
                      <a:pt x="21215" y="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noFill/>
              <a:ln w="25400" cap="rnd">
                <a:noFill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</p:grpSp>
        <p:grpSp>
          <p:nvGrpSpPr>
            <p:cNvPr id="361" name="Group"/>
            <p:cNvGrpSpPr/>
            <p:nvPr/>
          </p:nvGrpSpPr>
          <p:grpSpPr>
            <a:xfrm>
              <a:off x="0" y="366722"/>
              <a:ext cx="76200" cy="406401"/>
              <a:chOff x="0" y="0"/>
              <a:chExt cx="76200" cy="406400"/>
            </a:xfrm>
          </p:grpSpPr>
          <p:sp>
            <p:nvSpPr>
              <p:cNvPr id="359" name="Line"/>
              <p:cNvSpPr/>
              <p:nvPr/>
            </p:nvSpPr>
            <p:spPr>
              <a:xfrm>
                <a:off x="0" y="0"/>
                <a:ext cx="76200" cy="406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671" y="21600"/>
                      <a:pt x="0" y="11929"/>
                      <a:pt x="0" y="0"/>
                    </a:cubicBezTo>
                  </a:path>
                </a:pathLst>
              </a:custGeom>
              <a:noFill/>
              <a:ln w="25400" cap="rnd">
                <a:solidFill>
                  <a:srgbClr val="062B6B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  <p:sp>
            <p:nvSpPr>
              <p:cNvPr id="360" name="Shape"/>
              <p:cNvSpPr/>
              <p:nvPr/>
            </p:nvSpPr>
            <p:spPr>
              <a:xfrm>
                <a:off x="0" y="0"/>
                <a:ext cx="76200" cy="406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671" y="21600"/>
                      <a:pt x="0" y="11929"/>
                      <a:pt x="0" y="0"/>
                    </a:cubicBezTo>
                    <a:lnTo>
                      <a:pt x="21600" y="0"/>
                    </a:lnTo>
                    <a:close/>
                  </a:path>
                </a:pathLst>
              </a:custGeom>
              <a:noFill/>
              <a:ln w="25400" cap="rnd">
                <a:noFill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</p:grpSp>
      </p:grpSp>
      <p:grpSp>
        <p:nvGrpSpPr>
          <p:cNvPr id="369" name="Group"/>
          <p:cNvGrpSpPr/>
          <p:nvPr/>
        </p:nvGrpSpPr>
        <p:grpSpPr>
          <a:xfrm>
            <a:off x="5327040" y="2835553"/>
            <a:ext cx="88901" cy="773123"/>
            <a:chOff x="0" y="0"/>
            <a:chExt cx="88899" cy="773122"/>
          </a:xfrm>
        </p:grpSpPr>
        <p:grpSp>
          <p:nvGrpSpPr>
            <p:cNvPr id="365" name="Group"/>
            <p:cNvGrpSpPr/>
            <p:nvPr/>
          </p:nvGrpSpPr>
          <p:grpSpPr>
            <a:xfrm>
              <a:off x="0" y="0"/>
              <a:ext cx="88900" cy="381011"/>
              <a:chOff x="0" y="0"/>
              <a:chExt cx="88899" cy="381010"/>
            </a:xfrm>
          </p:grpSpPr>
          <p:sp>
            <p:nvSpPr>
              <p:cNvPr id="363" name="Line"/>
              <p:cNvSpPr/>
              <p:nvPr/>
            </p:nvSpPr>
            <p:spPr>
              <a:xfrm>
                <a:off x="0" y="0"/>
                <a:ext cx="87316" cy="3810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0" y="9819"/>
                      <a:pt x="9609" y="210"/>
                      <a:pt x="21600" y="0"/>
                    </a:cubicBezTo>
                  </a:path>
                </a:pathLst>
              </a:custGeom>
              <a:noFill/>
              <a:ln w="25400" cap="rnd">
                <a:solidFill>
                  <a:srgbClr val="062B6B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  <p:sp>
            <p:nvSpPr>
              <p:cNvPr id="364" name="Shape"/>
              <p:cNvSpPr/>
              <p:nvPr/>
            </p:nvSpPr>
            <p:spPr>
              <a:xfrm>
                <a:off x="0" y="0"/>
                <a:ext cx="88900" cy="3810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0" y="9819"/>
                      <a:pt x="9438" y="210"/>
                      <a:pt x="21215" y="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noFill/>
              <a:ln w="25400" cap="rnd">
                <a:noFill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</p:grpSp>
        <p:grpSp>
          <p:nvGrpSpPr>
            <p:cNvPr id="368" name="Group"/>
            <p:cNvGrpSpPr/>
            <p:nvPr/>
          </p:nvGrpSpPr>
          <p:grpSpPr>
            <a:xfrm>
              <a:off x="0" y="366722"/>
              <a:ext cx="76200" cy="406401"/>
              <a:chOff x="0" y="0"/>
              <a:chExt cx="76200" cy="406400"/>
            </a:xfrm>
          </p:grpSpPr>
          <p:sp>
            <p:nvSpPr>
              <p:cNvPr id="366" name="Line"/>
              <p:cNvSpPr/>
              <p:nvPr/>
            </p:nvSpPr>
            <p:spPr>
              <a:xfrm>
                <a:off x="0" y="0"/>
                <a:ext cx="76200" cy="406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671" y="21600"/>
                      <a:pt x="0" y="11929"/>
                      <a:pt x="0" y="0"/>
                    </a:cubicBezTo>
                  </a:path>
                </a:pathLst>
              </a:custGeom>
              <a:noFill/>
              <a:ln w="25400" cap="rnd">
                <a:solidFill>
                  <a:srgbClr val="062B6B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  <p:sp>
            <p:nvSpPr>
              <p:cNvPr id="367" name="Shape"/>
              <p:cNvSpPr/>
              <p:nvPr/>
            </p:nvSpPr>
            <p:spPr>
              <a:xfrm>
                <a:off x="0" y="0"/>
                <a:ext cx="76200" cy="406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671" y="21600"/>
                      <a:pt x="0" y="11929"/>
                      <a:pt x="0" y="0"/>
                    </a:cubicBezTo>
                    <a:lnTo>
                      <a:pt x="21600" y="0"/>
                    </a:lnTo>
                    <a:close/>
                  </a:path>
                </a:pathLst>
              </a:custGeom>
              <a:noFill/>
              <a:ln w="25400" cap="rnd">
                <a:noFill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</p:grpSp>
      </p:grpSp>
      <p:grpSp>
        <p:nvGrpSpPr>
          <p:cNvPr id="376" name="Group"/>
          <p:cNvGrpSpPr/>
          <p:nvPr/>
        </p:nvGrpSpPr>
        <p:grpSpPr>
          <a:xfrm>
            <a:off x="5669940" y="2848253"/>
            <a:ext cx="88901" cy="773123"/>
            <a:chOff x="0" y="0"/>
            <a:chExt cx="88899" cy="773122"/>
          </a:xfrm>
        </p:grpSpPr>
        <p:grpSp>
          <p:nvGrpSpPr>
            <p:cNvPr id="372" name="Group"/>
            <p:cNvGrpSpPr/>
            <p:nvPr/>
          </p:nvGrpSpPr>
          <p:grpSpPr>
            <a:xfrm>
              <a:off x="0" y="0"/>
              <a:ext cx="88900" cy="381011"/>
              <a:chOff x="0" y="0"/>
              <a:chExt cx="88899" cy="381010"/>
            </a:xfrm>
          </p:grpSpPr>
          <p:sp>
            <p:nvSpPr>
              <p:cNvPr id="370" name="Line"/>
              <p:cNvSpPr/>
              <p:nvPr/>
            </p:nvSpPr>
            <p:spPr>
              <a:xfrm>
                <a:off x="0" y="0"/>
                <a:ext cx="87316" cy="3810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0" y="9819"/>
                      <a:pt x="9609" y="210"/>
                      <a:pt x="21600" y="0"/>
                    </a:cubicBezTo>
                  </a:path>
                </a:pathLst>
              </a:custGeom>
              <a:noFill/>
              <a:ln w="25400" cap="rnd">
                <a:solidFill>
                  <a:srgbClr val="062B6B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  <p:sp>
            <p:nvSpPr>
              <p:cNvPr id="371" name="Shape"/>
              <p:cNvSpPr/>
              <p:nvPr/>
            </p:nvSpPr>
            <p:spPr>
              <a:xfrm>
                <a:off x="0" y="0"/>
                <a:ext cx="88900" cy="3810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0" y="9819"/>
                      <a:pt x="9438" y="210"/>
                      <a:pt x="21215" y="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noFill/>
              <a:ln w="25400" cap="rnd">
                <a:noFill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</p:grpSp>
        <p:grpSp>
          <p:nvGrpSpPr>
            <p:cNvPr id="375" name="Group"/>
            <p:cNvGrpSpPr/>
            <p:nvPr/>
          </p:nvGrpSpPr>
          <p:grpSpPr>
            <a:xfrm>
              <a:off x="0" y="366722"/>
              <a:ext cx="76200" cy="406401"/>
              <a:chOff x="0" y="0"/>
              <a:chExt cx="76200" cy="406400"/>
            </a:xfrm>
          </p:grpSpPr>
          <p:sp>
            <p:nvSpPr>
              <p:cNvPr id="373" name="Line"/>
              <p:cNvSpPr/>
              <p:nvPr/>
            </p:nvSpPr>
            <p:spPr>
              <a:xfrm>
                <a:off x="0" y="0"/>
                <a:ext cx="76200" cy="406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671" y="21600"/>
                      <a:pt x="0" y="11929"/>
                      <a:pt x="0" y="0"/>
                    </a:cubicBezTo>
                  </a:path>
                </a:pathLst>
              </a:custGeom>
              <a:noFill/>
              <a:ln w="25400" cap="rnd">
                <a:solidFill>
                  <a:srgbClr val="062B6B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  <p:sp>
            <p:nvSpPr>
              <p:cNvPr id="374" name="Shape"/>
              <p:cNvSpPr/>
              <p:nvPr/>
            </p:nvSpPr>
            <p:spPr>
              <a:xfrm>
                <a:off x="0" y="0"/>
                <a:ext cx="76200" cy="406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671" y="21600"/>
                      <a:pt x="0" y="11929"/>
                      <a:pt x="0" y="0"/>
                    </a:cubicBezTo>
                    <a:lnTo>
                      <a:pt x="21600" y="0"/>
                    </a:lnTo>
                    <a:close/>
                  </a:path>
                </a:pathLst>
              </a:custGeom>
              <a:noFill/>
              <a:ln w="25400" cap="rnd">
                <a:noFill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39686" marR="39686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062B6B"/>
                    </a:solidFill>
                    <a:uFill>
                      <a:solidFill>
                        <a:srgbClr val="062B6B"/>
                      </a:solidFill>
                    </a:uFill>
                    <a:latin typeface="Times"/>
                    <a:ea typeface="Times"/>
                    <a:cs typeface="Times"/>
                    <a:sym typeface="Times"/>
                  </a:defRPr>
                </a:pPr>
                <a:endParaRPr kumimoji="0" sz="2400" b="0" i="0" u="none" strike="noStrike" kern="1200" cap="none" spc="0" normalizeH="0" baseline="0" noProof="0">
                  <a:ln>
                    <a:noFill/>
                  </a:ln>
                  <a:solidFill>
                    <a:srgbClr val="062B6B"/>
                  </a:solidFill>
                  <a:effectLst/>
                  <a:uLnTx/>
                  <a:uFill>
                    <a:solidFill>
                      <a:srgbClr val="062B6B"/>
                    </a:solidFill>
                  </a:uFill>
                  <a:latin typeface="Times"/>
                  <a:sym typeface="Times"/>
                </a:endParaRPr>
              </a:p>
            </p:txBody>
          </p:sp>
        </p:grpSp>
      </p:grpSp>
      <p:sp>
        <p:nvSpPr>
          <p:cNvPr id="377" name="Line"/>
          <p:cNvSpPr/>
          <p:nvPr/>
        </p:nvSpPr>
        <p:spPr>
          <a:xfrm flipH="1">
            <a:off x="4677753" y="3214976"/>
            <a:ext cx="1358901" cy="1588"/>
          </a:xfrm>
          <a:prstGeom prst="line">
            <a:avLst/>
          </a:prstGeom>
          <a:ln w="25400">
            <a:solidFill>
              <a:srgbClr val="062B6B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78" name="000"/>
          <p:cNvSpPr txBox="1"/>
          <p:nvPr/>
        </p:nvSpPr>
        <p:spPr>
          <a:xfrm>
            <a:off x="4692040" y="2938751"/>
            <a:ext cx="387071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000</a:t>
            </a:r>
          </a:p>
        </p:txBody>
      </p:sp>
      <p:sp>
        <p:nvSpPr>
          <p:cNvPr id="379" name="001"/>
          <p:cNvSpPr txBox="1"/>
          <p:nvPr/>
        </p:nvSpPr>
        <p:spPr>
          <a:xfrm>
            <a:off x="4679340" y="3281651"/>
            <a:ext cx="387071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001</a:t>
            </a:r>
          </a:p>
        </p:txBody>
      </p:sp>
      <p:sp>
        <p:nvSpPr>
          <p:cNvPr id="380" name="010"/>
          <p:cNvSpPr txBox="1"/>
          <p:nvPr/>
        </p:nvSpPr>
        <p:spPr>
          <a:xfrm>
            <a:off x="4987315" y="2926051"/>
            <a:ext cx="387071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010</a:t>
            </a:r>
          </a:p>
        </p:txBody>
      </p:sp>
      <p:sp>
        <p:nvSpPr>
          <p:cNvPr id="381" name="011"/>
          <p:cNvSpPr txBox="1"/>
          <p:nvPr/>
        </p:nvSpPr>
        <p:spPr>
          <a:xfrm>
            <a:off x="4974615" y="3281651"/>
            <a:ext cx="379363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011</a:t>
            </a:r>
          </a:p>
        </p:txBody>
      </p:sp>
      <p:sp>
        <p:nvSpPr>
          <p:cNvPr id="382" name="110"/>
          <p:cNvSpPr txBox="1"/>
          <p:nvPr/>
        </p:nvSpPr>
        <p:spPr>
          <a:xfrm>
            <a:off x="5344503" y="2938751"/>
            <a:ext cx="379363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110</a:t>
            </a:r>
          </a:p>
        </p:txBody>
      </p:sp>
      <p:sp>
        <p:nvSpPr>
          <p:cNvPr id="383" name="111"/>
          <p:cNvSpPr txBox="1"/>
          <p:nvPr/>
        </p:nvSpPr>
        <p:spPr>
          <a:xfrm>
            <a:off x="5319103" y="3281651"/>
            <a:ext cx="371655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111</a:t>
            </a:r>
          </a:p>
        </p:txBody>
      </p:sp>
      <p:sp>
        <p:nvSpPr>
          <p:cNvPr id="384" name="100"/>
          <p:cNvSpPr txBox="1"/>
          <p:nvPr/>
        </p:nvSpPr>
        <p:spPr>
          <a:xfrm>
            <a:off x="5662003" y="2948276"/>
            <a:ext cx="387071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100</a:t>
            </a:r>
          </a:p>
        </p:txBody>
      </p:sp>
      <p:sp>
        <p:nvSpPr>
          <p:cNvPr id="385" name="101"/>
          <p:cNvSpPr txBox="1"/>
          <p:nvPr/>
        </p:nvSpPr>
        <p:spPr>
          <a:xfrm>
            <a:off x="5687403" y="3303876"/>
            <a:ext cx="387071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101</a:t>
            </a:r>
          </a:p>
        </p:txBody>
      </p:sp>
      <p:sp>
        <p:nvSpPr>
          <p:cNvPr id="386" name="Oval"/>
          <p:cNvSpPr/>
          <p:nvPr/>
        </p:nvSpPr>
        <p:spPr>
          <a:xfrm>
            <a:off x="4809515" y="1802101"/>
            <a:ext cx="1282701" cy="266700"/>
          </a:xfrm>
          <a:prstGeom prst="ellipse">
            <a:avLst/>
          </a:prstGeom>
          <a:solidFill>
            <a:srgbClr val="E1E1E1"/>
          </a:solidFill>
          <a:ln w="2540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387" name="Line"/>
          <p:cNvSpPr/>
          <p:nvPr/>
        </p:nvSpPr>
        <p:spPr>
          <a:xfrm>
            <a:off x="4798403" y="1954501"/>
            <a:ext cx="1588" cy="571500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8" name="Line"/>
          <p:cNvSpPr/>
          <p:nvPr/>
        </p:nvSpPr>
        <p:spPr>
          <a:xfrm>
            <a:off x="6109678" y="1986251"/>
            <a:ext cx="1588" cy="569913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89" name="Line"/>
          <p:cNvSpPr/>
          <p:nvPr/>
        </p:nvSpPr>
        <p:spPr>
          <a:xfrm>
            <a:off x="5428640" y="2097376"/>
            <a:ext cx="1588" cy="571500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392" name="Group"/>
          <p:cNvGrpSpPr/>
          <p:nvPr/>
        </p:nvGrpSpPr>
        <p:grpSpPr>
          <a:xfrm>
            <a:off x="4811103" y="2237076"/>
            <a:ext cx="615950" cy="139701"/>
            <a:chOff x="0" y="0"/>
            <a:chExt cx="615950" cy="139700"/>
          </a:xfrm>
        </p:grpSpPr>
        <p:sp>
          <p:nvSpPr>
            <p:cNvPr id="390" name="Line"/>
            <p:cNvSpPr/>
            <p:nvPr/>
          </p:nvSpPr>
          <p:spPr>
            <a:xfrm>
              <a:off x="0" y="0"/>
              <a:ext cx="615950" cy="139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9671" y="21600"/>
                    <a:pt x="0" y="12038"/>
                    <a:pt x="0" y="243"/>
                  </a:cubicBezTo>
                  <a:cubicBezTo>
                    <a:pt x="0" y="162"/>
                    <a:pt x="0" y="81"/>
                    <a:pt x="1" y="0"/>
                  </a:cubicBez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imes"/>
                <a:sym typeface="Times"/>
              </a:endParaRPr>
            </a:p>
          </p:txBody>
        </p:sp>
        <p:sp>
          <p:nvSpPr>
            <p:cNvPr id="391" name="Shape"/>
            <p:cNvSpPr/>
            <p:nvPr/>
          </p:nvSpPr>
          <p:spPr>
            <a:xfrm>
              <a:off x="0" y="0"/>
              <a:ext cx="615950" cy="139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9671" y="21600"/>
                    <a:pt x="0" y="12038"/>
                    <a:pt x="0" y="243"/>
                  </a:cubicBezTo>
                  <a:cubicBezTo>
                    <a:pt x="0" y="162"/>
                    <a:pt x="0" y="81"/>
                    <a:pt x="1" y="0"/>
                  </a:cubicBezTo>
                  <a:lnTo>
                    <a:pt x="21600" y="243"/>
                  </a:lnTo>
                  <a:close/>
                </a:path>
              </a:pathLst>
            </a:custGeom>
            <a:noFill/>
            <a:ln w="25400" cap="rnd">
              <a:noFill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imes"/>
                <a:sym typeface="Times"/>
              </a:endParaRPr>
            </a:p>
          </p:txBody>
        </p:sp>
      </p:grpSp>
      <p:grpSp>
        <p:nvGrpSpPr>
          <p:cNvPr id="395" name="Group"/>
          <p:cNvGrpSpPr/>
          <p:nvPr/>
        </p:nvGrpSpPr>
        <p:grpSpPr>
          <a:xfrm>
            <a:off x="5446102" y="2214851"/>
            <a:ext cx="647702" cy="161926"/>
            <a:chOff x="0" y="0"/>
            <a:chExt cx="647700" cy="161925"/>
          </a:xfrm>
        </p:grpSpPr>
        <p:sp>
          <p:nvSpPr>
            <p:cNvPr id="393" name="Line"/>
            <p:cNvSpPr/>
            <p:nvPr/>
          </p:nvSpPr>
          <p:spPr>
            <a:xfrm>
              <a:off x="0" y="0"/>
              <a:ext cx="647701" cy="161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3" h="21600" extrusionOk="0">
                  <a:moveTo>
                    <a:pt x="21482" y="0"/>
                  </a:moveTo>
                  <a:cubicBezTo>
                    <a:pt x="21600" y="11811"/>
                    <a:pt x="12101" y="21481"/>
                    <a:pt x="266" y="21599"/>
                  </a:cubicBezTo>
                  <a:cubicBezTo>
                    <a:pt x="177" y="21600"/>
                    <a:pt x="89" y="21600"/>
                    <a:pt x="0" y="21600"/>
                  </a:cubicBez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imes"/>
                <a:sym typeface="Times"/>
              </a:endParaRPr>
            </a:p>
          </p:txBody>
        </p:sp>
        <p:sp>
          <p:nvSpPr>
            <p:cNvPr id="394" name="Shape"/>
            <p:cNvSpPr/>
            <p:nvPr/>
          </p:nvSpPr>
          <p:spPr>
            <a:xfrm>
              <a:off x="0" y="0"/>
              <a:ext cx="647701" cy="161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3" h="21600" extrusionOk="0">
                  <a:moveTo>
                    <a:pt x="21482" y="0"/>
                  </a:moveTo>
                  <a:cubicBezTo>
                    <a:pt x="21600" y="11811"/>
                    <a:pt x="12101" y="21481"/>
                    <a:pt x="266" y="21599"/>
                  </a:cubicBezTo>
                  <a:cubicBezTo>
                    <a:pt x="177" y="21600"/>
                    <a:pt x="89" y="21600"/>
                    <a:pt x="0" y="21600"/>
                  </a:cubicBezTo>
                  <a:lnTo>
                    <a:pt x="53" y="213"/>
                  </a:lnTo>
                  <a:close/>
                </a:path>
              </a:pathLst>
            </a:custGeom>
            <a:noFill/>
            <a:ln w="25400" cap="rnd">
              <a:noFill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imes"/>
                <a:sym typeface="Times"/>
              </a:endParaRPr>
            </a:p>
          </p:txBody>
        </p:sp>
      </p:grpSp>
      <p:grpSp>
        <p:nvGrpSpPr>
          <p:cNvPr id="398" name="Group"/>
          <p:cNvGrpSpPr/>
          <p:nvPr/>
        </p:nvGrpSpPr>
        <p:grpSpPr>
          <a:xfrm>
            <a:off x="4811103" y="2541876"/>
            <a:ext cx="615950" cy="139701"/>
            <a:chOff x="0" y="0"/>
            <a:chExt cx="615950" cy="139700"/>
          </a:xfrm>
        </p:grpSpPr>
        <p:sp>
          <p:nvSpPr>
            <p:cNvPr id="396" name="Line"/>
            <p:cNvSpPr/>
            <p:nvPr/>
          </p:nvSpPr>
          <p:spPr>
            <a:xfrm>
              <a:off x="0" y="0"/>
              <a:ext cx="615950" cy="139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9671" y="21600"/>
                    <a:pt x="0" y="12038"/>
                    <a:pt x="0" y="243"/>
                  </a:cubicBezTo>
                  <a:cubicBezTo>
                    <a:pt x="0" y="162"/>
                    <a:pt x="0" y="81"/>
                    <a:pt x="1" y="0"/>
                  </a:cubicBez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imes"/>
                <a:sym typeface="Times"/>
              </a:endParaRPr>
            </a:p>
          </p:txBody>
        </p:sp>
        <p:sp>
          <p:nvSpPr>
            <p:cNvPr id="397" name="Shape"/>
            <p:cNvSpPr/>
            <p:nvPr/>
          </p:nvSpPr>
          <p:spPr>
            <a:xfrm>
              <a:off x="0" y="0"/>
              <a:ext cx="615950" cy="139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9671" y="21600"/>
                    <a:pt x="0" y="12038"/>
                    <a:pt x="0" y="243"/>
                  </a:cubicBezTo>
                  <a:cubicBezTo>
                    <a:pt x="0" y="162"/>
                    <a:pt x="0" y="81"/>
                    <a:pt x="1" y="0"/>
                  </a:cubicBezTo>
                  <a:lnTo>
                    <a:pt x="21600" y="243"/>
                  </a:lnTo>
                  <a:close/>
                </a:path>
              </a:pathLst>
            </a:custGeom>
            <a:noFill/>
            <a:ln w="25400" cap="rnd">
              <a:noFill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imes"/>
                <a:sym typeface="Times"/>
              </a:endParaRPr>
            </a:p>
          </p:txBody>
        </p:sp>
      </p:grpSp>
      <p:grpSp>
        <p:nvGrpSpPr>
          <p:cNvPr id="401" name="Group"/>
          <p:cNvGrpSpPr/>
          <p:nvPr/>
        </p:nvGrpSpPr>
        <p:grpSpPr>
          <a:xfrm>
            <a:off x="5446102" y="2519651"/>
            <a:ext cx="647702" cy="161926"/>
            <a:chOff x="0" y="0"/>
            <a:chExt cx="647700" cy="161925"/>
          </a:xfrm>
        </p:grpSpPr>
        <p:sp>
          <p:nvSpPr>
            <p:cNvPr id="399" name="Line"/>
            <p:cNvSpPr/>
            <p:nvPr/>
          </p:nvSpPr>
          <p:spPr>
            <a:xfrm>
              <a:off x="0" y="0"/>
              <a:ext cx="647701" cy="161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3" h="21600" extrusionOk="0">
                  <a:moveTo>
                    <a:pt x="21482" y="0"/>
                  </a:moveTo>
                  <a:cubicBezTo>
                    <a:pt x="21600" y="11811"/>
                    <a:pt x="12101" y="21481"/>
                    <a:pt x="266" y="21599"/>
                  </a:cubicBezTo>
                  <a:cubicBezTo>
                    <a:pt x="177" y="21600"/>
                    <a:pt x="89" y="21600"/>
                    <a:pt x="0" y="21600"/>
                  </a:cubicBezTo>
                </a:path>
              </a:pathLst>
            </a:custGeom>
            <a:noFill/>
            <a:ln w="25400" cap="rnd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imes"/>
                <a:sym typeface="Times"/>
              </a:endParaRPr>
            </a:p>
          </p:txBody>
        </p:sp>
        <p:sp>
          <p:nvSpPr>
            <p:cNvPr id="400" name="Shape"/>
            <p:cNvSpPr/>
            <p:nvPr/>
          </p:nvSpPr>
          <p:spPr>
            <a:xfrm>
              <a:off x="0" y="0"/>
              <a:ext cx="647701" cy="161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3" h="21600" extrusionOk="0">
                  <a:moveTo>
                    <a:pt x="21482" y="0"/>
                  </a:moveTo>
                  <a:cubicBezTo>
                    <a:pt x="21600" y="11811"/>
                    <a:pt x="12101" y="21481"/>
                    <a:pt x="266" y="21599"/>
                  </a:cubicBezTo>
                  <a:cubicBezTo>
                    <a:pt x="177" y="21600"/>
                    <a:pt x="89" y="21600"/>
                    <a:pt x="0" y="21600"/>
                  </a:cubicBezTo>
                  <a:lnTo>
                    <a:pt x="53" y="213"/>
                  </a:lnTo>
                  <a:close/>
                </a:path>
              </a:pathLst>
            </a:custGeom>
            <a:noFill/>
            <a:ln w="25400" cap="rnd">
              <a:noFill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imes"/>
                <a:sym typeface="Times"/>
              </a:endParaRPr>
            </a:p>
          </p:txBody>
        </p:sp>
      </p:grpSp>
      <p:sp>
        <p:nvSpPr>
          <p:cNvPr id="402" name="000"/>
          <p:cNvSpPr txBox="1"/>
          <p:nvPr/>
        </p:nvSpPr>
        <p:spPr>
          <a:xfrm>
            <a:off x="4704740" y="2049751"/>
            <a:ext cx="387071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000</a:t>
            </a:r>
          </a:p>
        </p:txBody>
      </p:sp>
      <p:sp>
        <p:nvSpPr>
          <p:cNvPr id="403" name="Line"/>
          <p:cNvSpPr/>
          <p:nvPr/>
        </p:nvSpPr>
        <p:spPr>
          <a:xfrm>
            <a:off x="5795353" y="2087851"/>
            <a:ext cx="1588" cy="569913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04" name="Line"/>
          <p:cNvSpPr/>
          <p:nvPr/>
        </p:nvSpPr>
        <p:spPr>
          <a:xfrm>
            <a:off x="5052403" y="2067213"/>
            <a:ext cx="1588" cy="571501"/>
          </a:xfrm>
          <a:prstGeom prst="line">
            <a:avLst/>
          </a:prstGeom>
          <a:ln w="25400">
            <a:solidFill>
              <a:srgbClr val="000000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405" name="001"/>
          <p:cNvSpPr txBox="1"/>
          <p:nvPr/>
        </p:nvSpPr>
        <p:spPr>
          <a:xfrm>
            <a:off x="4704740" y="2354551"/>
            <a:ext cx="387071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001</a:t>
            </a:r>
          </a:p>
        </p:txBody>
      </p:sp>
      <p:sp>
        <p:nvSpPr>
          <p:cNvPr id="406" name="010"/>
          <p:cNvSpPr txBox="1"/>
          <p:nvPr/>
        </p:nvSpPr>
        <p:spPr>
          <a:xfrm>
            <a:off x="5050815" y="2151351"/>
            <a:ext cx="387071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010</a:t>
            </a:r>
          </a:p>
        </p:txBody>
      </p:sp>
      <p:sp>
        <p:nvSpPr>
          <p:cNvPr id="407" name="011"/>
          <p:cNvSpPr txBox="1"/>
          <p:nvPr/>
        </p:nvSpPr>
        <p:spPr>
          <a:xfrm>
            <a:off x="5050815" y="2456151"/>
            <a:ext cx="379363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011</a:t>
            </a:r>
          </a:p>
        </p:txBody>
      </p:sp>
      <p:sp>
        <p:nvSpPr>
          <p:cNvPr id="408" name="110"/>
          <p:cNvSpPr txBox="1"/>
          <p:nvPr/>
        </p:nvSpPr>
        <p:spPr>
          <a:xfrm>
            <a:off x="5395303" y="2151351"/>
            <a:ext cx="379363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110</a:t>
            </a:r>
          </a:p>
        </p:txBody>
      </p:sp>
      <p:sp>
        <p:nvSpPr>
          <p:cNvPr id="409" name="111"/>
          <p:cNvSpPr txBox="1"/>
          <p:nvPr/>
        </p:nvSpPr>
        <p:spPr>
          <a:xfrm>
            <a:off x="5395303" y="2456151"/>
            <a:ext cx="371655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111</a:t>
            </a:r>
          </a:p>
        </p:txBody>
      </p:sp>
      <p:sp>
        <p:nvSpPr>
          <p:cNvPr id="410" name="100"/>
          <p:cNvSpPr txBox="1"/>
          <p:nvPr/>
        </p:nvSpPr>
        <p:spPr>
          <a:xfrm>
            <a:off x="5750903" y="2059276"/>
            <a:ext cx="387071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100</a:t>
            </a:r>
          </a:p>
        </p:txBody>
      </p:sp>
      <p:sp>
        <p:nvSpPr>
          <p:cNvPr id="411" name="101"/>
          <p:cNvSpPr txBox="1"/>
          <p:nvPr/>
        </p:nvSpPr>
        <p:spPr>
          <a:xfrm>
            <a:off x="5750903" y="2364076"/>
            <a:ext cx="387071" cy="25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000000"/>
              </a:buClr>
              <a:buFont typeface="Arial"/>
              <a:defRPr sz="11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sz="11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101</a:t>
            </a:r>
          </a:p>
        </p:txBody>
      </p:sp>
      <p:sp>
        <p:nvSpPr>
          <p:cNvPr id="420" name="Line"/>
          <p:cNvSpPr/>
          <p:nvPr/>
        </p:nvSpPr>
        <p:spPr>
          <a:xfrm>
            <a:off x="4611634" y="1634708"/>
            <a:ext cx="1681763" cy="5822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166" h="21600" extrusionOk="0">
                <a:moveTo>
                  <a:pt x="1067" y="21296"/>
                </a:moveTo>
                <a:cubicBezTo>
                  <a:pt x="1067" y="21296"/>
                  <a:pt x="-3742" y="0"/>
                  <a:pt x="7058" y="0"/>
                </a:cubicBezTo>
                <a:cubicBezTo>
                  <a:pt x="17858" y="0"/>
                  <a:pt x="16991" y="19470"/>
                  <a:pt x="14784" y="21600"/>
                </a:cubicBezTo>
              </a:path>
            </a:pathLst>
          </a:custGeom>
          <a:ln w="25400">
            <a:solidFill>
              <a:srgbClr val="DA273E"/>
            </a:solidFill>
            <a:tailEnd type="stealth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421" name="Adjacent"/>
          <p:cNvSpPr txBox="1"/>
          <p:nvPr/>
        </p:nvSpPr>
        <p:spPr>
          <a:xfrm>
            <a:off x="6506553" y="3456276"/>
            <a:ext cx="1211229" cy="3518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lvl1pPr marL="39686" marR="39686" defTabSz="914400">
              <a:lnSpc>
                <a:spcPct val="90000"/>
              </a:lnSpc>
              <a:buClr>
                <a:srgbClr val="DA273E"/>
              </a:buClr>
              <a:buFont typeface="Arial"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/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Tahoma"/>
                <a:cs typeface="Arial"/>
                <a:sym typeface="Arial"/>
              </a:rPr>
              <a:t>Adjacent</a:t>
            </a:r>
          </a:p>
        </p:txBody>
      </p:sp>
      <p:sp>
        <p:nvSpPr>
          <p:cNvPr id="422" name="Kmap adjacencies go “around the edges”…"/>
          <p:cNvSpPr txBox="1"/>
          <p:nvPr/>
        </p:nvSpPr>
        <p:spPr>
          <a:xfrm>
            <a:off x="984085" y="4223539"/>
            <a:ext cx="6262236" cy="1179810"/>
          </a:xfrm>
          <a:prstGeom prst="rect">
            <a:avLst/>
          </a:prstGeom>
          <a:solidFill>
            <a:srgbClr val="C00000"/>
          </a:solidFill>
          <a:ln w="12700">
            <a:solidFill>
              <a:srgbClr val="000000"/>
            </a:solidFill>
            <a:miter lim="400000"/>
          </a:ln>
          <a:effectLst>
            <a:outerShdw blurRad="127000" dist="76200" dir="2700000" rotWithShape="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L="0" marR="39686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Tahoma"/>
                <a:cs typeface="Arial"/>
                <a:sym typeface="Arial"/>
              </a:rPr>
              <a:t>K</a:t>
            </a: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Tahoma"/>
                <a:cs typeface="Arial"/>
                <a:sym typeface="Arial"/>
              </a:rPr>
              <a:t>-</a:t>
            </a: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Tahoma"/>
                <a:cs typeface="Arial"/>
                <a:sym typeface="Arial"/>
              </a:rPr>
              <a:t>map adjacencies go “around the edges”</a:t>
            </a:r>
          </a:p>
          <a:p>
            <a:pPr marL="0" marR="39686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Tahoma"/>
                <a:cs typeface="Arial"/>
                <a:sym typeface="Arial"/>
              </a:rPr>
              <a:t>Wrap around from first to last column</a:t>
            </a:r>
          </a:p>
          <a:p>
            <a:pPr marL="0" marR="39686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Tahoma"/>
                <a:cs typeface="Arial"/>
                <a:sym typeface="Arial"/>
              </a:rPr>
              <a:t>Wrap around from top row to bottom row</a:t>
            </a:r>
          </a:p>
        </p:txBody>
      </p:sp>
      <p:graphicFrame>
        <p:nvGraphicFramePr>
          <p:cNvPr id="83" name="Table">
            <a:extLst>
              <a:ext uri="{FF2B5EF4-FFF2-40B4-BE49-F238E27FC236}">
                <a16:creationId xmlns:a16="http://schemas.microsoft.com/office/drawing/2014/main" id="{380291F1-688A-46F7-9BD4-D4036D1F98D9}"/>
              </a:ext>
            </a:extLst>
          </p:cNvPr>
          <p:cNvGraphicFramePr/>
          <p:nvPr/>
        </p:nvGraphicFramePr>
        <p:xfrm>
          <a:off x="858385" y="1584325"/>
          <a:ext cx="2540000" cy="1625600"/>
        </p:xfrm>
        <a:graphic>
          <a:graphicData uri="http://schemas.openxmlformats.org/drawingml/2006/table">
            <a:tbl>
              <a:tblPr/>
              <a:tblGrid>
                <a:gridCol w="25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110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B24ABC03-2BDF-4119-B8C2-8E9923E877CE}"/>
                  </a:ext>
                </a:extLst>
              </p:cNvPr>
              <p:cNvSpPr/>
              <p:nvPr/>
            </p:nvSpPr>
            <p:spPr>
              <a:xfrm>
                <a:off x="868606" y="2118554"/>
                <a:ext cx="40107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B24ABC03-2BDF-4119-B8C2-8E9923E877C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8606" y="2118554"/>
                <a:ext cx="401071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E8D872CD-91CE-4396-B5C7-88A60417DEE5}"/>
                  </a:ext>
                </a:extLst>
              </p:cNvPr>
              <p:cNvSpPr/>
              <p:nvPr/>
            </p:nvSpPr>
            <p:spPr>
              <a:xfrm>
                <a:off x="931445" y="1861873"/>
                <a:ext cx="55976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𝑩𝑪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E8D872CD-91CE-4396-B5C7-88A60417DEE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1445" y="1861873"/>
                <a:ext cx="559769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6" name="Line">
            <a:extLst>
              <a:ext uri="{FF2B5EF4-FFF2-40B4-BE49-F238E27FC236}">
                <a16:creationId xmlns:a16="http://schemas.microsoft.com/office/drawing/2014/main" id="{F398E3E5-E9D2-40D2-B793-93258FFAFF73}"/>
              </a:ext>
            </a:extLst>
          </p:cNvPr>
          <p:cNvSpPr/>
          <p:nvPr/>
        </p:nvSpPr>
        <p:spPr>
          <a:xfrm>
            <a:off x="971516" y="2082486"/>
            <a:ext cx="407377" cy="320040"/>
          </a:xfrm>
          <a:prstGeom prst="line">
            <a:avLst/>
          </a:prstGeom>
          <a:noFill/>
          <a:ln w="25400" cap="flat">
            <a:solidFill>
              <a:srgbClr val="062B6B"/>
            </a:solidFill>
            <a:prstDash val="solid"/>
            <a:round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23851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2" grpId="0" animBg="1"/>
      <p:bldP spid="345" grpId="0" animBg="1"/>
      <p:bldP spid="346" grpId="0" animBg="1"/>
      <p:bldP spid="347" grpId="0" animBg="1"/>
      <p:bldP spid="348" grpId="0" animBg="1"/>
      <p:bldP spid="377" grpId="0" animBg="1"/>
      <p:bldP spid="378" grpId="0" animBg="1"/>
      <p:bldP spid="379" grpId="0" animBg="1"/>
      <p:bldP spid="380" grpId="0" animBg="1"/>
      <p:bldP spid="381" grpId="0" animBg="1"/>
      <p:bldP spid="382" grpId="0" animBg="1"/>
      <p:bldP spid="383" grpId="0" animBg="1"/>
      <p:bldP spid="384" grpId="0" animBg="1"/>
      <p:bldP spid="385" grpId="0" animBg="1"/>
      <p:bldP spid="386" grpId="0" animBg="1"/>
      <p:bldP spid="387" grpId="0" animBg="1"/>
      <p:bldP spid="388" grpId="0" animBg="1"/>
      <p:bldP spid="389" grpId="0" animBg="1"/>
      <p:bldP spid="402" grpId="0" animBg="1"/>
      <p:bldP spid="403" grpId="0" animBg="1"/>
      <p:bldP spid="404" grpId="0" animBg="1"/>
      <p:bldP spid="405" grpId="0" animBg="1"/>
      <p:bldP spid="406" grpId="0" animBg="1"/>
      <p:bldP spid="407" grpId="0" animBg="1"/>
      <p:bldP spid="408" grpId="0" animBg="1"/>
      <p:bldP spid="409" grpId="0" animBg="1"/>
      <p:bldP spid="410" grpId="0" animBg="1"/>
      <p:bldP spid="411" grpId="0" animBg="1"/>
      <p:bldP spid="420" grpId="0" animBg="1"/>
      <p:bldP spid="421" grpId="0" animBg="1"/>
      <p:bldP spid="422" grpId="0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60FE55B-6A64-492D-9521-33FE68147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K-map Cover - 4 Input Variables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5B0190B-8797-47C4-A527-47E2949D9BF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279EF5C-C746-4084-8A0D-12DD977AB7F9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76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graphicFrame>
        <p:nvGraphicFramePr>
          <p:cNvPr id="6" name="Table">
            <a:extLst>
              <a:ext uri="{FF2B5EF4-FFF2-40B4-BE49-F238E27FC236}">
                <a16:creationId xmlns:a16="http://schemas.microsoft.com/office/drawing/2014/main" id="{161160B9-B8BF-4476-805F-38077BE2E4F5}"/>
              </a:ext>
            </a:extLst>
          </p:cNvPr>
          <p:cNvGraphicFramePr/>
          <p:nvPr/>
        </p:nvGraphicFramePr>
        <p:xfrm>
          <a:off x="309397" y="1524000"/>
          <a:ext cx="2540000" cy="2438400"/>
        </p:xfrm>
        <a:graphic>
          <a:graphicData uri="http://schemas.openxmlformats.org/drawingml/2006/table">
            <a:tbl>
              <a:tblPr/>
              <a:tblGrid>
                <a:gridCol w="25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090A2917-9000-4F7B-9679-084B994164E3}"/>
                  </a:ext>
                </a:extLst>
              </p:cNvPr>
              <p:cNvSpPr/>
              <p:nvPr/>
            </p:nvSpPr>
            <p:spPr>
              <a:xfrm>
                <a:off x="152400" y="2061078"/>
                <a:ext cx="56778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𝑨𝑩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090A2917-9000-4F7B-9679-084B994164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2061078"/>
                <a:ext cx="567784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68341D46-DF0C-40AF-BD3E-40760DEE6044}"/>
                  </a:ext>
                </a:extLst>
              </p:cNvPr>
              <p:cNvSpPr/>
              <p:nvPr/>
            </p:nvSpPr>
            <p:spPr>
              <a:xfrm>
                <a:off x="350433" y="1803516"/>
                <a:ext cx="56618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𝑪𝑫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68341D46-DF0C-40AF-BD3E-40760DEE604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433" y="1803516"/>
                <a:ext cx="566181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Line">
            <a:extLst>
              <a:ext uri="{FF2B5EF4-FFF2-40B4-BE49-F238E27FC236}">
                <a16:creationId xmlns:a16="http://schemas.microsoft.com/office/drawing/2014/main" id="{05FA809A-7BAC-47BC-8D53-29C53F2F08C4}"/>
              </a:ext>
            </a:extLst>
          </p:cNvPr>
          <p:cNvSpPr/>
          <p:nvPr/>
        </p:nvSpPr>
        <p:spPr>
          <a:xfrm>
            <a:off x="410066" y="2014622"/>
            <a:ext cx="407377" cy="320040"/>
          </a:xfrm>
          <a:prstGeom prst="line">
            <a:avLst/>
          </a:prstGeom>
          <a:noFill/>
          <a:ln w="25400" cap="flat">
            <a:solidFill>
              <a:srgbClr val="062B6B"/>
            </a:solidFill>
            <a:prstDash val="solid"/>
            <a:round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0" name="Rectangle">
            <a:extLst>
              <a:ext uri="{FF2B5EF4-FFF2-40B4-BE49-F238E27FC236}">
                <a16:creationId xmlns:a16="http://schemas.microsoft.com/office/drawing/2014/main" id="{3865355B-D986-42D0-8A26-07BB63E397D4}"/>
              </a:ext>
            </a:extLst>
          </p:cNvPr>
          <p:cNvSpPr/>
          <p:nvPr/>
        </p:nvSpPr>
        <p:spPr>
          <a:xfrm>
            <a:off x="3384424" y="1499748"/>
            <a:ext cx="5526214" cy="1346200"/>
          </a:xfrm>
          <a:prstGeom prst="rect">
            <a:avLst/>
          </a:prstGeom>
          <a:solidFill>
            <a:schemeClr val="bg1">
              <a:lumMod val="95000"/>
            </a:schemeClr>
          </a:solidFill>
          <a:ln w="15875">
            <a:solidFill>
              <a:srgbClr val="AAAAAA"/>
            </a:solidFill>
            <a:miter lim="400000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12" name="Strategy for “circling” rectangles on Kmap:…">
            <a:extLst>
              <a:ext uri="{FF2B5EF4-FFF2-40B4-BE49-F238E27FC236}">
                <a16:creationId xmlns:a16="http://schemas.microsoft.com/office/drawing/2014/main" id="{D95C8308-A9E9-49D2-BD0A-BED7479212EA}"/>
              </a:ext>
            </a:extLst>
          </p:cNvPr>
          <p:cNvSpPr/>
          <p:nvPr/>
        </p:nvSpPr>
        <p:spPr>
          <a:xfrm>
            <a:off x="3060757" y="3285593"/>
            <a:ext cx="5854643" cy="1911292"/>
          </a:xfrm>
          <a:prstGeom prst="rect">
            <a:avLst/>
          </a:prstGeom>
          <a:solidFill>
            <a:schemeClr val="accent3">
              <a:lumMod val="95000"/>
            </a:schemeClr>
          </a:solidFill>
          <a:ln w="12700">
            <a:solidFill>
              <a:srgbClr val="000000"/>
            </a:solidFill>
            <a:miter lim="400000"/>
          </a:ln>
          <a:effectLst>
            <a:outerShdw blurRad="127000" dist="76200" dir="2700000" rotWithShape="0">
              <a:srgbClr val="000000">
                <a:alpha val="75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6200" tIns="76200" rIns="76200" bIns="76200">
            <a:spAutoFit/>
          </a:bodyPr>
          <a:lstStyle/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ts val="150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ahoma"/>
                <a:cs typeface="Arial"/>
                <a:sym typeface="Arial"/>
              </a:rPr>
              <a:t>Strategy for “circling” rectangles on </a:t>
            </a:r>
            <a:r>
              <a:rPr kumimoji="0" sz="1800" b="1" i="0" u="none" strike="noStrike" kern="1200" cap="none" spc="0" normalizeH="0" baseline="0" noProof="0" err="1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ahoma"/>
                <a:cs typeface="Arial"/>
                <a:sym typeface="Arial"/>
              </a:rPr>
              <a:t>Kmap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ahoma"/>
                <a:cs typeface="Arial"/>
                <a:sym typeface="Arial"/>
              </a:rPr>
              <a:t>:</a:t>
            </a: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ts val="150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ahoma"/>
                <a:cs typeface="Arial"/>
                <a:sym typeface="Arial"/>
              </a:rPr>
              <a:t>  As </a:t>
            </a:r>
            <a:r>
              <a:rPr kumimoji="0" sz="3600" b="1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ahoma"/>
                <a:cs typeface="Arial"/>
                <a:sym typeface="Arial"/>
              </a:rPr>
              <a:t>big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ahoma"/>
                <a:cs typeface="Arial"/>
                <a:sym typeface="Arial"/>
              </a:rPr>
              <a:t> as possible</a:t>
            </a:r>
          </a:p>
          <a:p>
            <a:pPr marL="38100" marR="38100" lvl="0" indent="0" algn="l" defTabSz="914400" rtl="0" eaLnBrk="0" fontAlgn="base" latinLnBrk="0" hangingPunct="0">
              <a:lnSpc>
                <a:spcPct val="85000"/>
              </a:lnSpc>
              <a:spcBef>
                <a:spcPts val="150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ahoma"/>
                <a:cs typeface="Arial"/>
                <a:sym typeface="Arial"/>
              </a:rPr>
              <a:t>Biggest “oops!” that people forget:</a:t>
            </a:r>
          </a:p>
          <a:p>
            <a:pPr marL="38100" marR="38100" lvl="0" indent="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ahoma"/>
                <a:cs typeface="Arial"/>
                <a:sym typeface="Arial"/>
              </a:rPr>
              <a:t>  Wrap-arounds</a:t>
            </a:r>
          </a:p>
        </p:txBody>
      </p:sp>
      <p:sp>
        <p:nvSpPr>
          <p:cNvPr id="16" name="Rectangle">
            <a:extLst>
              <a:ext uri="{FF2B5EF4-FFF2-40B4-BE49-F238E27FC236}">
                <a16:creationId xmlns:a16="http://schemas.microsoft.com/office/drawing/2014/main" id="{D35D062C-CD70-4C64-B63F-D05D85F0A208}"/>
              </a:ext>
            </a:extLst>
          </p:cNvPr>
          <p:cNvSpPr/>
          <p:nvPr/>
        </p:nvSpPr>
        <p:spPr>
          <a:xfrm>
            <a:off x="3149600" y="3700605"/>
            <a:ext cx="2717800" cy="571500"/>
          </a:xfrm>
          <a:prstGeom prst="rect">
            <a:avLst/>
          </a:prstGeom>
          <a:solidFill>
            <a:schemeClr val="accent3">
              <a:lumMod val="95000"/>
            </a:schemeClr>
          </a:solidFill>
          <a:ln w="25400"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17" name="Rectangle">
            <a:extLst>
              <a:ext uri="{FF2B5EF4-FFF2-40B4-BE49-F238E27FC236}">
                <a16:creationId xmlns:a16="http://schemas.microsoft.com/office/drawing/2014/main" id="{8C501C1C-4418-43C8-8ABA-9CF7F3DC38DA}"/>
              </a:ext>
            </a:extLst>
          </p:cNvPr>
          <p:cNvSpPr/>
          <p:nvPr/>
        </p:nvSpPr>
        <p:spPr>
          <a:xfrm>
            <a:off x="3302000" y="4806339"/>
            <a:ext cx="2717800" cy="342900"/>
          </a:xfrm>
          <a:prstGeom prst="rect">
            <a:avLst/>
          </a:prstGeom>
          <a:solidFill>
            <a:schemeClr val="accent3">
              <a:lumMod val="95000"/>
            </a:schemeClr>
          </a:solidFill>
          <a:ln w="25400"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F9A33263-F7F9-4C3D-9D39-B996B65AA4F4}"/>
                  </a:ext>
                </a:extLst>
              </p:cNvPr>
              <p:cNvSpPr/>
              <p:nvPr/>
            </p:nvSpPr>
            <p:spPr>
              <a:xfrm>
                <a:off x="3311980" y="1473599"/>
                <a:ext cx="5706819" cy="76309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𝐅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(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𝐀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,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𝐁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,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𝐂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,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𝐃</m:t>
                      </m:r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)=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naryPr>
                        <m:sub/>
                        <m:sup/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𝒎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(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𝟎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𝟐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𝟓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𝟖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𝟗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𝟏𝟎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𝟏𝟏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𝟏𝟐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𝟏𝟑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𝟏𝟒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,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𝟏𝟓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F9A33263-F7F9-4C3D-9D39-B996B65AA4F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1980" y="1473599"/>
                <a:ext cx="5706819" cy="76309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3568D953-AFE6-46B5-81DE-B29907CAEDCC}"/>
                  </a:ext>
                </a:extLst>
              </p:cNvPr>
              <p:cNvSpPr/>
              <p:nvPr/>
            </p:nvSpPr>
            <p:spPr>
              <a:xfrm>
                <a:off x="3384424" y="2210577"/>
                <a:ext cx="61587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𝐅</m:t>
                      </m:r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=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3568D953-AFE6-46B5-81DE-B29907CAEDC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4424" y="2210577"/>
                <a:ext cx="615874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998A685E-59AC-4CAE-80DE-FEF0DF3A3D76}"/>
                  </a:ext>
                </a:extLst>
              </p:cNvPr>
              <p:cNvSpPr/>
              <p:nvPr/>
            </p:nvSpPr>
            <p:spPr>
              <a:xfrm>
                <a:off x="3806991" y="2207427"/>
                <a:ext cx="1755609" cy="3699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𝐀</m:t>
                      </m:r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𝑫</m:t>
                          </m:r>
                        </m:e>
                      </m:acc>
                      <m:r>
                        <a:rPr kumimoji="0" lang="en-US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𝐁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</m:acc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𝑫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998A685E-59AC-4CAE-80DE-FEF0DF3A3D7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6991" y="2207427"/>
                <a:ext cx="1755609" cy="369909"/>
              </a:xfrm>
              <a:prstGeom prst="rect">
                <a:avLst/>
              </a:prstGeom>
              <a:blipFill>
                <a:blip r:embed="rId6"/>
                <a:stretch>
                  <a:fillRect r="-72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BC3C85AC-1F96-4798-8AE3-505FB0E085F5}"/>
                  </a:ext>
                </a:extLst>
              </p:cNvPr>
              <p:cNvSpPr/>
              <p:nvPr/>
            </p:nvSpPr>
            <p:spPr>
              <a:xfrm>
                <a:off x="3801403" y="2211235"/>
                <a:ext cx="102143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𝐀</m:t>
                      </m:r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𝑫</m:t>
                          </m:r>
                        </m:e>
                      </m:acc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BC3C85AC-1F96-4798-8AE3-505FB0E085F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1403" y="2211235"/>
                <a:ext cx="1021433" cy="369332"/>
              </a:xfrm>
              <a:prstGeom prst="rect">
                <a:avLst/>
              </a:prstGeom>
              <a:blipFill>
                <a:blip r:embed="rId7"/>
                <a:stretch>
                  <a:fillRect r="-27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CC9D6712-1A2C-446D-A642-B6A7FAE9B653}"/>
                  </a:ext>
                </a:extLst>
              </p:cNvPr>
              <p:cNvSpPr/>
              <p:nvPr/>
            </p:nvSpPr>
            <p:spPr>
              <a:xfrm>
                <a:off x="3801403" y="2207716"/>
                <a:ext cx="40588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𝐀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CC9D6712-1A2C-446D-A642-B6A7FAE9B65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1403" y="2207716"/>
                <a:ext cx="405880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Oval">
            <a:extLst>
              <a:ext uri="{FF2B5EF4-FFF2-40B4-BE49-F238E27FC236}">
                <a16:creationId xmlns:a16="http://schemas.microsoft.com/office/drawing/2014/main" id="{885F703C-0827-4F47-B76C-BCA6525255D7}"/>
              </a:ext>
            </a:extLst>
          </p:cNvPr>
          <p:cNvSpPr/>
          <p:nvPr/>
        </p:nvSpPr>
        <p:spPr>
          <a:xfrm>
            <a:off x="1321929" y="2718010"/>
            <a:ext cx="495300" cy="914400"/>
          </a:xfrm>
          <a:prstGeom prst="ellipse">
            <a:avLst/>
          </a:prstGeom>
          <a:ln w="57150">
            <a:solidFill>
              <a:srgbClr val="DA273E"/>
            </a:solidFill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DA273E"/>
              </a:solidFill>
              <a:effectLst/>
              <a:uLnTx/>
              <a:uFill>
                <a:solidFill>
                  <a:srgbClr val="DA273E"/>
                </a:solidFill>
              </a:uFill>
              <a:latin typeface="Times"/>
              <a:sym typeface="Times"/>
            </a:endParaRPr>
          </a:p>
        </p:txBody>
      </p:sp>
      <p:sp>
        <p:nvSpPr>
          <p:cNvPr id="24" name="Oval">
            <a:extLst>
              <a:ext uri="{FF2B5EF4-FFF2-40B4-BE49-F238E27FC236}">
                <a16:creationId xmlns:a16="http://schemas.microsoft.com/office/drawing/2014/main" id="{FB35C194-2A2E-4054-AC96-566162E81A7C}"/>
              </a:ext>
            </a:extLst>
          </p:cNvPr>
          <p:cNvSpPr/>
          <p:nvPr/>
        </p:nvSpPr>
        <p:spPr>
          <a:xfrm>
            <a:off x="628831" y="3140919"/>
            <a:ext cx="2298700" cy="914400"/>
          </a:xfrm>
          <a:prstGeom prst="ellipse">
            <a:avLst/>
          </a:prstGeom>
          <a:ln w="57150">
            <a:solidFill>
              <a:srgbClr val="DA273E"/>
            </a:solidFill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DA273E"/>
              </a:solidFill>
              <a:effectLst/>
              <a:uLnTx/>
              <a:uFill>
                <a:solidFill>
                  <a:srgbClr val="DA273E"/>
                </a:solidFill>
              </a:uFill>
              <a:latin typeface="Times"/>
              <a:sym typeface="Times"/>
            </a:endParaRPr>
          </a:p>
        </p:txBody>
      </p:sp>
      <p:grpSp>
        <p:nvGrpSpPr>
          <p:cNvPr id="25" name="Group">
            <a:extLst>
              <a:ext uri="{FF2B5EF4-FFF2-40B4-BE49-F238E27FC236}">
                <a16:creationId xmlns:a16="http://schemas.microsoft.com/office/drawing/2014/main" id="{1C1094DA-F3D8-443E-A539-41669281D7A2}"/>
              </a:ext>
            </a:extLst>
          </p:cNvPr>
          <p:cNvGrpSpPr/>
          <p:nvPr/>
        </p:nvGrpSpPr>
        <p:grpSpPr>
          <a:xfrm>
            <a:off x="346345" y="1891376"/>
            <a:ext cx="2941768" cy="2508297"/>
            <a:chOff x="455" y="-2958"/>
            <a:chExt cx="2941766" cy="2508296"/>
          </a:xfrm>
        </p:grpSpPr>
        <p:sp>
          <p:nvSpPr>
            <p:cNvPr id="26" name="Line">
              <a:extLst>
                <a:ext uri="{FF2B5EF4-FFF2-40B4-BE49-F238E27FC236}">
                  <a16:creationId xmlns:a16="http://schemas.microsoft.com/office/drawing/2014/main" id="{B7299389-315F-4EBD-9EA9-CFA43D4140D6}"/>
                </a:ext>
              </a:extLst>
            </p:cNvPr>
            <p:cNvSpPr/>
            <p:nvPr/>
          </p:nvSpPr>
          <p:spPr>
            <a:xfrm>
              <a:off x="455" y="1423"/>
              <a:ext cx="893698" cy="8266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53" h="18296" extrusionOk="0">
                  <a:moveTo>
                    <a:pt x="0" y="12161"/>
                  </a:moveTo>
                  <a:cubicBezTo>
                    <a:pt x="0" y="12161"/>
                    <a:pt x="16602" y="21600"/>
                    <a:pt x="19101" y="17062"/>
                  </a:cubicBezTo>
                  <a:cubicBezTo>
                    <a:pt x="21600" y="12524"/>
                    <a:pt x="9997" y="0"/>
                    <a:pt x="9997" y="0"/>
                  </a:cubicBezTo>
                </a:path>
              </a:pathLst>
            </a:custGeom>
            <a:noFill/>
            <a:ln w="57150" cap="flat">
              <a:solidFill>
                <a:srgbClr val="DA273E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imes"/>
                <a:sym typeface="Times"/>
              </a:endParaRPr>
            </a:p>
          </p:txBody>
        </p:sp>
        <p:sp>
          <p:nvSpPr>
            <p:cNvPr id="27" name="Line">
              <a:extLst>
                <a:ext uri="{FF2B5EF4-FFF2-40B4-BE49-F238E27FC236}">
                  <a16:creationId xmlns:a16="http://schemas.microsoft.com/office/drawing/2014/main" id="{9FF04046-2DC1-4860-A4F6-2E05F371DB18}"/>
                </a:ext>
              </a:extLst>
            </p:cNvPr>
            <p:cNvSpPr/>
            <p:nvPr/>
          </p:nvSpPr>
          <p:spPr>
            <a:xfrm flipH="1">
              <a:off x="2048523" y="-2958"/>
              <a:ext cx="893698" cy="8266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53" h="18296" extrusionOk="0">
                  <a:moveTo>
                    <a:pt x="0" y="12161"/>
                  </a:moveTo>
                  <a:cubicBezTo>
                    <a:pt x="0" y="12161"/>
                    <a:pt x="16602" y="21600"/>
                    <a:pt x="19101" y="17062"/>
                  </a:cubicBezTo>
                  <a:cubicBezTo>
                    <a:pt x="21600" y="12524"/>
                    <a:pt x="9997" y="0"/>
                    <a:pt x="9997" y="0"/>
                  </a:cubicBezTo>
                </a:path>
              </a:pathLst>
            </a:custGeom>
            <a:noFill/>
            <a:ln w="57150" cap="flat">
              <a:solidFill>
                <a:srgbClr val="DA273E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imes"/>
                <a:sym typeface="Times"/>
              </a:endParaRPr>
            </a:p>
          </p:txBody>
        </p:sp>
        <p:sp>
          <p:nvSpPr>
            <p:cNvPr id="28" name="Line">
              <a:extLst>
                <a:ext uri="{FF2B5EF4-FFF2-40B4-BE49-F238E27FC236}">
                  <a16:creationId xmlns:a16="http://schemas.microsoft.com/office/drawing/2014/main" id="{D4D5C49D-D20C-4CFB-914D-FA09011D1E4B}"/>
                </a:ext>
              </a:extLst>
            </p:cNvPr>
            <p:cNvSpPr/>
            <p:nvPr/>
          </p:nvSpPr>
          <p:spPr>
            <a:xfrm rot="10800000">
              <a:off x="1980143" y="1662442"/>
              <a:ext cx="893698" cy="8266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53" h="18296" extrusionOk="0">
                  <a:moveTo>
                    <a:pt x="0" y="12161"/>
                  </a:moveTo>
                  <a:cubicBezTo>
                    <a:pt x="0" y="12161"/>
                    <a:pt x="16602" y="21600"/>
                    <a:pt x="19101" y="17062"/>
                  </a:cubicBezTo>
                  <a:cubicBezTo>
                    <a:pt x="21600" y="12524"/>
                    <a:pt x="9997" y="0"/>
                    <a:pt x="9997" y="0"/>
                  </a:cubicBezTo>
                </a:path>
              </a:pathLst>
            </a:custGeom>
            <a:noFill/>
            <a:ln w="57150" cap="flat">
              <a:solidFill>
                <a:srgbClr val="DA273E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imes"/>
                <a:sym typeface="Times"/>
              </a:endParaRPr>
            </a:p>
          </p:txBody>
        </p:sp>
        <p:sp>
          <p:nvSpPr>
            <p:cNvPr id="29" name="Line">
              <a:extLst>
                <a:ext uri="{FF2B5EF4-FFF2-40B4-BE49-F238E27FC236}">
                  <a16:creationId xmlns:a16="http://schemas.microsoft.com/office/drawing/2014/main" id="{0DF87369-3CE0-44A0-87F7-64D83970E88C}"/>
                </a:ext>
              </a:extLst>
            </p:cNvPr>
            <p:cNvSpPr/>
            <p:nvPr/>
          </p:nvSpPr>
          <p:spPr>
            <a:xfrm rot="10800000" flipH="1">
              <a:off x="17976" y="1678703"/>
              <a:ext cx="893697" cy="8266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53" h="18296" extrusionOk="0">
                  <a:moveTo>
                    <a:pt x="0" y="12161"/>
                  </a:moveTo>
                  <a:cubicBezTo>
                    <a:pt x="0" y="12161"/>
                    <a:pt x="16602" y="21600"/>
                    <a:pt x="19101" y="17062"/>
                  </a:cubicBezTo>
                  <a:cubicBezTo>
                    <a:pt x="21600" y="12524"/>
                    <a:pt x="9997" y="0"/>
                    <a:pt x="9997" y="0"/>
                  </a:cubicBezTo>
                </a:path>
              </a:pathLst>
            </a:custGeom>
            <a:noFill/>
            <a:ln w="57150" cap="flat">
              <a:solidFill>
                <a:srgbClr val="DA273E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9686" marR="39686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062B6B"/>
                  </a:solidFill>
                  <a:uFill>
                    <a:solidFill>
                      <a:srgbClr val="062B6B"/>
                    </a:solidFill>
                  </a:uFill>
                  <a:latin typeface="Times"/>
                  <a:ea typeface="Times"/>
                  <a:cs typeface="Times"/>
                  <a:sym typeface="Times"/>
                </a:defRPr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Times"/>
                <a:sym typeface="Time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19727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6" grpId="0" animBg="1" advAuto="0"/>
      <p:bldP spid="16" grpId="1" animBg="1"/>
      <p:bldP spid="17" grpId="0" animBg="1" advAuto="0"/>
      <p:bldP spid="17" grpId="1" animBg="1"/>
      <p:bldP spid="18" grpId="0"/>
      <p:bldP spid="19" grpId="0"/>
      <p:bldP spid="20" grpId="0"/>
      <p:bldP spid="21" grpId="0"/>
      <p:bldP spid="22" grpId="0"/>
      <p:bldP spid="23" grpId="0" animBg="1" advAuto="0"/>
      <p:bldP spid="24" grpId="0" animBg="1" advAuto="0"/>
      <p:bldP spid="25" grpId="0" animBg="1" advAuto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855287-EA92-4606-BDE2-1982CF72B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Example:  As Logic Gates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172FF3-D4D2-4ADA-91E1-690288F148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>
                <a:solidFill>
                  <a:srgbClr val="C00000"/>
                </a:solidFill>
              </a:rPr>
              <a:t>What does this solution look like as gates?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 sz="1100"/>
          </a:p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0466FC-0080-403E-B5F8-8FE48A7DBEA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77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5" name="Rectangle">
            <a:extLst>
              <a:ext uri="{FF2B5EF4-FFF2-40B4-BE49-F238E27FC236}">
                <a16:creationId xmlns:a16="http://schemas.microsoft.com/office/drawing/2014/main" id="{EE7743D9-1CC9-471D-B7C4-C722D4A0D135}"/>
              </a:ext>
            </a:extLst>
          </p:cNvPr>
          <p:cNvSpPr/>
          <p:nvPr/>
        </p:nvSpPr>
        <p:spPr>
          <a:xfrm>
            <a:off x="930275" y="1541463"/>
            <a:ext cx="7213600" cy="2878138"/>
          </a:xfrm>
          <a:prstGeom prst="rect">
            <a:avLst/>
          </a:prstGeom>
          <a:solidFill>
            <a:schemeClr val="accent3">
              <a:lumMod val="95000"/>
            </a:schemeClr>
          </a:solidFill>
          <a:ln w="25400">
            <a:solidFill>
              <a:srgbClr val="062B6B"/>
            </a:solidFill>
            <a:miter lim="400000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pic>
        <p:nvPicPr>
          <p:cNvPr id="12" name="droppedImage.pdf" descr="droppedImage.pdf">
            <a:extLst>
              <a:ext uri="{FF2B5EF4-FFF2-40B4-BE49-F238E27FC236}">
                <a16:creationId xmlns:a16="http://schemas.microsoft.com/office/drawing/2014/main" id="{67DEA3AD-4092-46B8-874B-23F6BB13DD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7180" y="2218354"/>
            <a:ext cx="3416300" cy="1739900"/>
          </a:xfrm>
          <a:prstGeom prst="rect">
            <a:avLst/>
          </a:prstGeom>
          <a:ln w="25400"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743C3618-C127-4D6B-89BB-5B9571631DE0}"/>
                  </a:ext>
                </a:extLst>
              </p:cNvPr>
              <p:cNvSpPr/>
              <p:nvPr/>
            </p:nvSpPr>
            <p:spPr>
              <a:xfrm>
                <a:off x="1000125" y="1600855"/>
                <a:ext cx="1768433" cy="3699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𝐁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</m:acc>
                      <m:r>
                        <a:rPr kumimoji="0" lang="en-US" sz="18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cs typeface="Arial"/>
                          <a:sym typeface="Arial"/>
                        </a:rPr>
                        <m:t>𝑫</m:t>
                      </m:r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𝐀</m:t>
                      </m:r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𝑫</m:t>
                          </m:r>
                        </m:e>
                      </m:acc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743C3618-C127-4D6B-89BB-5B9571631DE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0125" y="1600855"/>
                <a:ext cx="1768433" cy="369909"/>
              </a:xfrm>
              <a:prstGeom prst="rect">
                <a:avLst/>
              </a:prstGeom>
              <a:blipFill>
                <a:blip r:embed="rId3"/>
                <a:stretch>
                  <a:fillRect r="-158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06767DD3-C50A-4B6A-9292-50FE4B60237B}"/>
                  </a:ext>
                </a:extLst>
              </p:cNvPr>
              <p:cNvSpPr/>
              <p:nvPr/>
            </p:nvSpPr>
            <p:spPr>
              <a:xfrm>
                <a:off x="2886172" y="2033688"/>
                <a:ext cx="40588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𝐀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06767DD3-C50A-4B6A-9292-50FE4B60237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6172" y="2033688"/>
                <a:ext cx="405880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86B7E6A-E1CE-4D61-988A-30F371116928}"/>
                  </a:ext>
                </a:extLst>
              </p:cNvPr>
              <p:cNvSpPr/>
              <p:nvPr/>
            </p:nvSpPr>
            <p:spPr>
              <a:xfrm>
                <a:off x="2887775" y="2462835"/>
                <a:ext cx="40267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𝐁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86B7E6A-E1CE-4D61-988A-30F37111692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7775" y="2462835"/>
                <a:ext cx="402674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98615D-B8B5-4AB1-BAAF-1EEFF0D7113D}"/>
                  </a:ext>
                </a:extLst>
              </p:cNvPr>
              <p:cNvSpPr/>
              <p:nvPr/>
            </p:nvSpPr>
            <p:spPr>
              <a:xfrm>
                <a:off x="2665566" y="2592438"/>
                <a:ext cx="393056" cy="3699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𝑪</m:t>
                          </m:r>
                        </m:e>
                      </m:acc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7B98615D-B8B5-4AB1-BAAF-1EEFF0D7113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5566" y="2592438"/>
                <a:ext cx="393056" cy="36990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FD2ED999-8937-4703-BE1E-94CB94CEAFC7}"/>
                  </a:ext>
                </a:extLst>
              </p:cNvPr>
              <p:cNvSpPr/>
              <p:nvPr/>
            </p:nvSpPr>
            <p:spPr>
              <a:xfrm>
                <a:off x="2881363" y="2721036"/>
                <a:ext cx="41549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1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𝐃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FD2ED999-8937-4703-BE1E-94CB94CEAFC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1363" y="2721036"/>
                <a:ext cx="415498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4DBDF95-ED89-4D80-8C5D-0375F977CF4E}"/>
                  </a:ext>
                </a:extLst>
              </p:cNvPr>
              <p:cNvSpPr/>
              <p:nvPr/>
            </p:nvSpPr>
            <p:spPr>
              <a:xfrm>
                <a:off x="2881363" y="3218966"/>
                <a:ext cx="41549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𝑩</m:t>
                          </m:r>
                        </m:e>
                      </m:acc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4DBDF95-ED89-4D80-8C5D-0375F977CF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1363" y="3218966"/>
                <a:ext cx="415498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7042DA8B-C181-4F8D-9D16-09A4809EED13}"/>
                  </a:ext>
                </a:extLst>
              </p:cNvPr>
              <p:cNvSpPr/>
              <p:nvPr/>
            </p:nvSpPr>
            <p:spPr>
              <a:xfrm>
                <a:off x="2878157" y="3451333"/>
                <a:ext cx="42191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</m:ctrlPr>
                        </m:accPr>
                        <m:e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>
                                <a:solidFill>
                                  <a:srgbClr val="D21C42"/>
                                </a:solidFill>
                              </a:uFill>
                              <a:latin typeface="Cambria Math" panose="02040503050406030204" pitchFamily="18" charset="0"/>
                              <a:cs typeface="Arial"/>
                              <a:sym typeface="Arial"/>
                            </a:rPr>
                            <m:t>𝑫</m:t>
                          </m:r>
                        </m:e>
                      </m:acc>
                    </m:oMath>
                  </m:oMathPara>
                </a14:m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7042DA8B-C181-4F8D-9D16-09A4809EED1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8157" y="3451333"/>
                <a:ext cx="421910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">
            <a:extLst>
              <a:ext uri="{FF2B5EF4-FFF2-40B4-BE49-F238E27FC236}">
                <a16:creationId xmlns:a16="http://schemas.microsoft.com/office/drawing/2014/main" id="{AFD373CB-1DCB-42B7-8650-849F2114CCB8}"/>
              </a:ext>
            </a:extLst>
          </p:cNvPr>
          <p:cNvSpPr/>
          <p:nvPr/>
        </p:nvSpPr>
        <p:spPr>
          <a:xfrm>
            <a:off x="2715418" y="2108134"/>
            <a:ext cx="546100" cy="1917700"/>
          </a:xfrm>
          <a:prstGeom prst="rect">
            <a:avLst/>
          </a:prstGeom>
          <a:solidFill>
            <a:schemeClr val="accent3">
              <a:lumMod val="95000"/>
            </a:schemeClr>
          </a:solidFill>
          <a:ln w="25400"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6016920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5" grpId="0"/>
      <p:bldP spid="16" grpId="0"/>
      <p:bldP spid="17" grpId="0"/>
      <p:bldP spid="18" grpId="0"/>
      <p:bldP spid="19" grpId="0"/>
      <p:bldP spid="20" grpId="0"/>
      <p:bldP spid="21" grpId="0"/>
      <p:bldP spid="13" grpId="0" animBg="1" advAuto="0"/>
      <p:bldP spid="13" grpId="1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C69D55-D8A9-E440-974E-8660BA217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Logic Minimization Using K-Maps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0B7DD5-C5AF-7540-9E00-8B5A615D16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Very simple guideline:</a:t>
            </a:r>
          </a:p>
          <a:p>
            <a:pPr lvl="1"/>
            <a:r>
              <a:rPr lang="en-US" dirty="0"/>
              <a:t>Circle all the rectangular blocks of 1’s in the map, using the fewest possible number of circles</a:t>
            </a:r>
          </a:p>
          <a:p>
            <a:pPr lvl="2"/>
            <a:r>
              <a:rPr lang="en-US" dirty="0"/>
              <a:t>Each circle should be as large as possible</a:t>
            </a:r>
          </a:p>
          <a:p>
            <a:pPr lvl="1"/>
            <a:r>
              <a:rPr lang="en-US" dirty="0"/>
              <a:t>Read off the implicants that were circled</a:t>
            </a:r>
          </a:p>
          <a:p>
            <a:endParaRPr lang="en-US" dirty="0"/>
          </a:p>
          <a:p>
            <a:r>
              <a:rPr lang="en-US" dirty="0"/>
              <a:t>More formally:</a:t>
            </a:r>
          </a:p>
          <a:p>
            <a:pPr lvl="1"/>
            <a:r>
              <a:rPr lang="en-US" dirty="0"/>
              <a:t>A Boolean equation is minimized when it is written as a sum of the fewest number of prime implicants</a:t>
            </a:r>
          </a:p>
          <a:p>
            <a:pPr lvl="1"/>
            <a:r>
              <a:rPr lang="en-US" dirty="0"/>
              <a:t>Each circle on the K-map represents an implicant</a:t>
            </a:r>
          </a:p>
          <a:p>
            <a:pPr lvl="1"/>
            <a:r>
              <a:rPr lang="en-US" dirty="0"/>
              <a:t>The largest possible circles are prime implicants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CE91BE-8C2D-F744-9A35-F01A51D617A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54930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D0C63-7ABB-4E9D-BDEA-76A4907B9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K-map Rules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FB91592-6A50-45B2-9F62-76A4DB7FDCD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28600" y="914400"/>
                <a:ext cx="8839200" cy="5193723"/>
              </a:xfrm>
            </p:spPr>
            <p:txBody>
              <a:bodyPr/>
              <a:lstStyle/>
              <a:p>
                <a:r>
                  <a:rPr lang="en-US" b="1">
                    <a:solidFill>
                      <a:srgbClr val="00B050"/>
                    </a:solidFill>
                  </a:rPr>
                  <a:t>What can be legally combined (circled) in the K-map?</a:t>
                </a:r>
              </a:p>
              <a:p>
                <a:pPr lvl="1"/>
                <a:r>
                  <a:rPr lang="en-US" sz="2000"/>
                  <a:t>Rectangular groups of </a:t>
                </a:r>
                <a:r>
                  <a:rPr lang="en-US" sz="2000">
                    <a:solidFill>
                      <a:srgbClr val="0000FF"/>
                    </a:solidFill>
                  </a:rPr>
                  <a:t>size 2</a:t>
                </a:r>
                <a:r>
                  <a:rPr lang="en-US" sz="2000" baseline="31999">
                    <a:solidFill>
                      <a:srgbClr val="0000FF"/>
                    </a:solidFill>
                  </a:rPr>
                  <a:t>k</a:t>
                </a:r>
                <a:r>
                  <a:rPr lang="en-US" sz="2000">
                    <a:solidFill>
                      <a:srgbClr val="0000FF"/>
                    </a:solidFill>
                  </a:rPr>
                  <a:t> </a:t>
                </a:r>
                <a:r>
                  <a:rPr lang="en-US" sz="2000"/>
                  <a:t>for any integer k</a:t>
                </a:r>
              </a:p>
              <a:p>
                <a:pPr lvl="1"/>
                <a:r>
                  <a:rPr lang="en-US" sz="2000"/>
                  <a:t>Each cell has the same value (1, for now)</a:t>
                </a:r>
              </a:p>
              <a:p>
                <a:pPr lvl="1"/>
                <a:r>
                  <a:rPr lang="en-US" sz="2000"/>
                  <a:t>All values must be adjacent</a:t>
                </a:r>
              </a:p>
              <a:p>
                <a:pPr lvl="2"/>
                <a:r>
                  <a:rPr lang="en-US" sz="1800"/>
                  <a:t>Wrap-around edge is okay</a:t>
                </a:r>
              </a:p>
              <a:p>
                <a:pPr lvl="2"/>
                <a:endParaRPr lang="en-US" sz="1600"/>
              </a:p>
              <a:p>
                <a:r>
                  <a:rPr lang="en-US" b="1">
                    <a:solidFill>
                      <a:srgbClr val="0000FF"/>
                    </a:solidFill>
                  </a:rPr>
                  <a:t>How does a group become a term in an expression?</a:t>
                </a:r>
              </a:p>
              <a:p>
                <a:pPr lvl="1"/>
                <a:r>
                  <a:rPr lang="en-US" sz="2000"/>
                  <a:t>Determine which literals are constant, and which vary across group</a:t>
                </a:r>
              </a:p>
              <a:p>
                <a:pPr lvl="1"/>
                <a:r>
                  <a:rPr lang="en-US" sz="2000"/>
                  <a:t>Eliminate varying literals, then AND the constant literals</a:t>
                </a:r>
              </a:p>
              <a:p>
                <a:pPr lvl="2"/>
                <a:r>
                  <a:rPr lang="en-US" sz="1800"/>
                  <a:t> constant 1 ➙ use </a:t>
                </a:r>
                <a14:m>
                  <m:oMath xmlns:m="http://schemas.openxmlformats.org/officeDocument/2006/math">
                    <m:r>
                      <a:rPr lang="en-US" sz="1800" b="1">
                        <a:solidFill>
                          <a:srgbClr val="0000FF"/>
                        </a:solidFill>
                        <a:uFill>
                          <a:solidFill>
                            <a:srgbClr val="D21C42"/>
                          </a:solidFill>
                        </a:uFill>
                        <a:latin typeface="Cambria Math" panose="02040503050406030204" pitchFamily="18" charset="0"/>
                        <a:ea typeface="Arial"/>
                        <a:cs typeface="Arial"/>
                        <a:sym typeface="Arial"/>
                      </a:rPr>
                      <m:t>𝐗</m:t>
                    </m:r>
                  </m:oMath>
                </a14:m>
                <a:r>
                  <a:rPr lang="en-US" sz="1800"/>
                  <a:t>,  constant 0 ➙ use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1800" b="1" i="1" smtClean="0">
                            <a:solidFill>
                              <a:srgbClr val="0000FF"/>
                            </a:solidFill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</m:ctrlPr>
                      </m:accPr>
                      <m:e>
                        <m:r>
                          <a:rPr lang="en-US" sz="1800" b="1" i="1" smtClean="0">
                            <a:solidFill>
                              <a:srgbClr val="0000FF"/>
                            </a:solidFill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cs typeface="Arial"/>
                            <a:sym typeface="Arial"/>
                          </a:rPr>
                          <m:t>𝑿</m:t>
                        </m:r>
                      </m:e>
                    </m:acc>
                  </m:oMath>
                </a14:m>
                <a:endParaRPr lang="en-US" sz="1800"/>
              </a:p>
              <a:p>
                <a:pPr lvl="2"/>
                <a:endParaRPr lang="en-US" sz="1600"/>
              </a:p>
              <a:p>
                <a:r>
                  <a:rPr lang="en-US" b="1">
                    <a:solidFill>
                      <a:srgbClr val="C00000"/>
                    </a:solidFill>
                  </a:rPr>
                  <a:t>What is a good solution?</a:t>
                </a:r>
              </a:p>
              <a:p>
                <a:pPr lvl="1"/>
                <a:r>
                  <a:rPr lang="en-US" sz="2000"/>
                  <a:t>Biggest groupings ➙ eliminate more variables (literals) in each term </a:t>
                </a:r>
              </a:p>
              <a:p>
                <a:pPr lvl="1"/>
                <a:r>
                  <a:rPr lang="en-US" sz="2000"/>
                  <a:t>Fewest groupings ➙  fewer terms (gates) all together</a:t>
                </a:r>
              </a:p>
              <a:p>
                <a:pPr lvl="1"/>
                <a:r>
                  <a:rPr lang="en-US" sz="2000"/>
                  <a:t>OR together all AND terms you create from individual groups</a:t>
                </a:r>
              </a:p>
              <a:p>
                <a:endParaRPr lang="en-US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FB91592-6A50-45B2-9F62-76A4DB7FDCD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914400"/>
                <a:ext cx="8839200" cy="5193723"/>
              </a:xfrm>
              <a:blipFill>
                <a:blip r:embed="rId2"/>
                <a:stretch>
                  <a:fillRect l="-276" t="-939" b="-80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F6B05E-5ECB-4924-ABBD-585A2DFD970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4A640EF-F0E2-4E49-9455-7E266BCEBB78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4991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FA9A0-22F4-42FF-9AF4-924231609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Recall: General CMOS Gate 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8B7BDF-223C-4558-9E07-43D238FD10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 general form used to construct any inverting logic gate, such as: NOT, NAND, or NOR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0596D9-5747-44CB-960E-C345325B176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19D7DF-598B-483B-A6D0-8553CDFAE63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5" name="Object 2">
            <a:extLst>
              <a:ext uri="{FF2B5EF4-FFF2-40B4-BE49-F238E27FC236}">
                <a16:creationId xmlns:a16="http://schemas.microsoft.com/office/drawing/2014/main" id="{A60846CC-46E0-4891-9653-F854F2A60064}"/>
              </a:ext>
            </a:extLst>
          </p:cNvPr>
          <p:cNvGraphicFramePr>
            <a:graphicFrameLocks noGrp="1" noChangeAspect="1"/>
          </p:cNvGraphicFramePr>
          <p:nvPr>
            <p:custDataLst>
              <p:tags r:id="rId2"/>
            </p:custDataLst>
            <p:extLst/>
          </p:nvPr>
        </p:nvGraphicFramePr>
        <p:xfrm>
          <a:off x="4732763" y="2006829"/>
          <a:ext cx="4446588" cy="381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2956" name="VISIO" r:id="rId5" imgW="1572768" imgH="1347216" progId="Visio.Drawing.6">
                  <p:embed/>
                </p:oleObj>
              </mc:Choice>
              <mc:Fallback>
                <p:oleObj name="VISIO" r:id="rId5" imgW="1572768" imgH="1347216" progId="Visio.Drawing.6">
                  <p:embed/>
                  <p:pic>
                    <p:nvPicPr>
                      <p:cNvPr id="5" name="Object 2">
                        <a:extLst>
                          <a:ext uri="{FF2B5EF4-FFF2-40B4-BE49-F238E27FC236}">
                            <a16:creationId xmlns:a16="http://schemas.microsoft.com/office/drawing/2014/main" id="{A60846CC-46E0-4891-9653-F854F2A60064}"/>
                          </a:ext>
                        </a:extLst>
                      </p:cNvPr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32763" y="2006829"/>
                        <a:ext cx="4446588" cy="381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FE351B4-61F1-494D-8CAF-569725B230F5}"/>
              </a:ext>
            </a:extLst>
          </p:cNvPr>
          <p:cNvSpPr txBox="1">
            <a:spLocks/>
          </p:cNvSpPr>
          <p:nvPr/>
        </p:nvSpPr>
        <p:spPr bwMode="auto">
          <a:xfrm>
            <a:off x="304800" y="1952625"/>
            <a:ext cx="47244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pitchFamily="-106" charset="-128"/>
                <a:cs typeface="ＭＳ Ｐゴシック" pitchFamily="-106" charset="-128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2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-106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-106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-106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-106" charset="2"/>
              <a:buChar char="§"/>
              <a:defRPr sz="1600"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9pPr>
          </a:lstStyle>
          <a:p>
            <a:pPr marL="669925" marR="0" lvl="1" indent="-32543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The networks may consist of transistors in series or in parallel</a:t>
            </a:r>
          </a:p>
          <a:p>
            <a:pPr marL="669925" marR="0" lvl="1" indent="-32543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When transistors are in parallel, the network is </a:t>
            </a:r>
            <a:r>
              <a:rPr kumimoji="0" lang="en-US" sz="22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ON</a:t>
            </a:r>
            <a:r>
              <a:rPr kumimoji="0" lang="en-US" sz="2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 if one of the transistors is </a:t>
            </a:r>
            <a:r>
              <a:rPr kumimoji="0" lang="en-US" sz="22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ON</a:t>
            </a:r>
            <a:endParaRPr kumimoji="0" lang="en-US" sz="22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ahoma"/>
              <a:ea typeface="ＭＳ Ｐゴシック" pitchFamily="-106" charset="-128"/>
              <a:cs typeface="+mn-cs"/>
            </a:endParaRPr>
          </a:p>
          <a:p>
            <a:pPr marL="669925" marR="0" lvl="1" indent="-32543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9900">
                  <a:lumMod val="75000"/>
                  <a:lumOff val="25000"/>
                </a:srgbClr>
              </a:buClr>
              <a:buSzPct val="60000"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When transistors are in series, the network is </a:t>
            </a:r>
            <a:r>
              <a:rPr kumimoji="0" lang="en-US" sz="22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ON</a:t>
            </a:r>
            <a:r>
              <a:rPr kumimoji="0" lang="en-US" sz="2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 only if all transistors are </a:t>
            </a:r>
            <a:r>
              <a:rPr kumimoji="0" lang="en-US" sz="22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  <a:t>ON</a:t>
            </a:r>
            <a:b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 pitchFamily="-106" charset="-128"/>
                <a:cs typeface="+mn-cs"/>
              </a:rPr>
            </a:br>
            <a:endParaRPr kumimoji="0" lang="en-US" sz="2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ＭＳ Ｐゴシック" pitchFamily="-106" charset="-128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2E8F70-D0B3-E946-BAF0-AF4D84AEE01D}"/>
              </a:ext>
            </a:extLst>
          </p:cNvPr>
          <p:cNvSpPr txBox="1"/>
          <p:nvPr/>
        </p:nvSpPr>
        <p:spPr>
          <a:xfrm>
            <a:off x="452507" y="5648008"/>
            <a:ext cx="43140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pMOS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transistors are used for pull-up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nMOS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transistors are used for pull-down</a:t>
            </a:r>
          </a:p>
        </p:txBody>
      </p:sp>
    </p:spTree>
    <p:extLst>
      <p:ext uri="{BB962C8B-B14F-4D97-AF65-F5344CB8AC3E}">
        <p14:creationId xmlns:p14="http://schemas.microsoft.com/office/powerpoint/2010/main" val="2051488496"/>
      </p:ext>
    </p:extLst>
  </p:cSld>
  <p:clrMapOvr>
    <a:masterClrMapping/>
  </p:clrMapOvr>
  <p:transition/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Two-Level Simplifica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z="3600" dirty="0"/>
              <a:t>K-map Example: Two-bit Comparator</a:t>
            </a:r>
            <a:endParaRPr sz="3600" dirty="0"/>
          </a:p>
        </p:txBody>
      </p:sp>
      <p:sp>
        <p:nvSpPr>
          <p:cNvPr id="519" name="Design Approach:…"/>
          <p:cNvSpPr txBox="1"/>
          <p:nvPr/>
        </p:nvSpPr>
        <p:spPr>
          <a:xfrm>
            <a:off x="1219200" y="5029200"/>
            <a:ext cx="2830005" cy="1228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Design Approach:</a:t>
            </a: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endParaRPr kumimoji="0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Arial"/>
              <a:cs typeface="Arial"/>
              <a:sym typeface="Arial"/>
            </a:endParaRP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Write a 4-Variable K-map</a:t>
            </a: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for each of the 3</a:t>
            </a: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output functions</a:t>
            </a:r>
          </a:p>
        </p:txBody>
      </p:sp>
      <p:sp>
        <p:nvSpPr>
          <p:cNvPr id="52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80</a:t>
            </a:fld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graphicFrame>
        <p:nvGraphicFramePr>
          <p:cNvPr id="522" name="Table"/>
          <p:cNvGraphicFramePr/>
          <p:nvPr>
            <p:extLst/>
          </p:nvPr>
        </p:nvGraphicFramePr>
        <p:xfrm>
          <a:off x="5562600" y="990600"/>
          <a:ext cx="2667000" cy="5354320"/>
        </p:xfrm>
        <a:graphic>
          <a:graphicData uri="http://schemas.openxmlformats.org/drawingml/2006/table">
            <a:tbl>
              <a:tblPr/>
              <a:tblGrid>
                <a:gridCol w="38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A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B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C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D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F2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F3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graphicFrame>
        <p:nvGraphicFramePr>
          <p:cNvPr id="523" name="Table"/>
          <p:cNvGraphicFramePr/>
          <p:nvPr>
            <p:extLst/>
          </p:nvPr>
        </p:nvGraphicFramePr>
        <p:xfrm>
          <a:off x="1378297" y="1371600"/>
          <a:ext cx="2641600" cy="3079814"/>
        </p:xfrm>
        <a:graphic>
          <a:graphicData uri="http://schemas.openxmlformats.org/drawingml/2006/table">
            <a:tbl>
              <a:tblPr/>
              <a:tblGrid>
                <a:gridCol w="584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4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4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9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3200"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</a:tcPr>
                </a:tc>
                <a:tc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A</a:t>
                      </a:r>
                      <a:endParaRPr lang="en-US"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3200"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AB = CD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R="39686" algn="l" defTabSz="914400">
                        <a:lnSpc>
                          <a:spcPct val="200000"/>
                        </a:lnSpc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B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3200"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F2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AB &lt; CD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R="39686" algn="l" defTabSz="914400">
                        <a:lnSpc>
                          <a:spcPct val="200000"/>
                        </a:lnSpc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C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3200"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F3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AB &gt; CD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R="39686" algn="l" defTabSz="914400">
                        <a:lnSpc>
                          <a:spcPct val="200000"/>
                        </a:lnSpc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D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3200"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l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75818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9" grpId="0" animBg="1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Two-Level Simplification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  <a:prstGeom prst="rect">
            <a:avLst/>
          </a:prstGeom>
        </p:spPr>
        <p:txBody>
          <a:bodyPr/>
          <a:lstStyle/>
          <a:p>
            <a:r>
              <a:rPr lang="en-US" sz="3600" dirty="0"/>
              <a:t>K-map Example: Two-bit Comparator (2)</a:t>
            </a:r>
            <a:endParaRPr sz="3600" dirty="0"/>
          </a:p>
        </p:txBody>
      </p:sp>
      <p:sp>
        <p:nvSpPr>
          <p:cNvPr id="52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81</a:t>
            </a:fld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graphicFrame>
        <p:nvGraphicFramePr>
          <p:cNvPr id="522" name="Table"/>
          <p:cNvGraphicFramePr/>
          <p:nvPr/>
        </p:nvGraphicFramePr>
        <p:xfrm>
          <a:off x="5562600" y="990600"/>
          <a:ext cx="2667000" cy="5354320"/>
        </p:xfrm>
        <a:graphic>
          <a:graphicData uri="http://schemas.openxmlformats.org/drawingml/2006/table">
            <a:tbl>
              <a:tblPr/>
              <a:tblGrid>
                <a:gridCol w="38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A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B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C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D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F2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F3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graphicFrame>
        <p:nvGraphicFramePr>
          <p:cNvPr id="15" name="Table">
            <a:extLst>
              <a:ext uri="{FF2B5EF4-FFF2-40B4-BE49-F238E27FC236}">
                <a16:creationId xmlns:a16="http://schemas.microsoft.com/office/drawing/2014/main" id="{C2D769E5-4632-48E0-A4F5-6697366E653F}"/>
              </a:ext>
            </a:extLst>
          </p:cNvPr>
          <p:cNvGraphicFramePr/>
          <p:nvPr>
            <p:extLst/>
          </p:nvPr>
        </p:nvGraphicFramePr>
        <p:xfrm>
          <a:off x="533400" y="909935"/>
          <a:ext cx="4038600" cy="3898554"/>
        </p:xfrm>
        <a:graphic>
          <a:graphicData uri="http://schemas.openxmlformats.org/drawingml/2006/table">
            <a:tbl>
              <a:tblPr/>
              <a:tblGrid>
                <a:gridCol w="4038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38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77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077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077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0772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49759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9759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9759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>
                          <a:solidFill>
                            <a:srgbClr val="C00000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9759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>
                          <a:solidFill>
                            <a:srgbClr val="C00000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9759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>
                          <a:solidFill>
                            <a:srgbClr val="C00000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9759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>
                          <a:solidFill>
                            <a:srgbClr val="C00000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K-map for F1">
            <a:extLst>
              <a:ext uri="{FF2B5EF4-FFF2-40B4-BE49-F238E27FC236}">
                <a16:creationId xmlns:a16="http://schemas.microsoft.com/office/drawing/2014/main" id="{8007391A-7308-4A96-8188-90B39070358C}"/>
              </a:ext>
            </a:extLst>
          </p:cNvPr>
          <p:cNvSpPr txBox="1"/>
          <p:nvPr/>
        </p:nvSpPr>
        <p:spPr>
          <a:xfrm>
            <a:off x="1947215" y="990600"/>
            <a:ext cx="2197076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defTabSz="914400">
              <a:defRPr sz="20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ahoma"/>
                <a:cs typeface="Arial"/>
                <a:sym typeface="Arial"/>
              </a:rPr>
              <a:t>K-map for F1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8CC634B-0E6E-4B6E-93C1-0B8D8E7E0B55}"/>
              </a:ext>
            </a:extLst>
          </p:cNvPr>
          <p:cNvGrpSpPr/>
          <p:nvPr/>
        </p:nvGrpSpPr>
        <p:grpSpPr>
          <a:xfrm>
            <a:off x="526383" y="1684289"/>
            <a:ext cx="1150017" cy="723692"/>
            <a:chOff x="381000" y="1976735"/>
            <a:chExt cx="1150017" cy="72369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5C00CA86-AD30-482A-976F-FBE2066E1A7C}"/>
                    </a:ext>
                  </a:extLst>
                </p:cNvPr>
                <p:cNvSpPr/>
                <p:nvPr/>
              </p:nvSpPr>
              <p:spPr>
                <a:xfrm>
                  <a:off x="381000" y="2238762"/>
                  <a:ext cx="696023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24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𝑨𝑩</m:t>
                        </m:r>
                      </m:oMath>
                    </m:oMathPara>
                  </a14:m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5C00CA86-AD30-482A-976F-FBE2066E1A7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1000" y="2238762"/>
                  <a:ext cx="696023" cy="461665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85552D40-7112-41A8-B6FC-280B7E1F6F73}"/>
                    </a:ext>
                  </a:extLst>
                </p:cNvPr>
                <p:cNvSpPr/>
                <p:nvPr/>
              </p:nvSpPr>
              <p:spPr>
                <a:xfrm>
                  <a:off x="838200" y="1976735"/>
                  <a:ext cx="692817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24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𝑪𝑫</m:t>
                        </m:r>
                      </m:oMath>
                    </m:oMathPara>
                  </a14:m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85552D40-7112-41A8-B6FC-280B7E1F6F7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8200" y="1976735"/>
                  <a:ext cx="692817" cy="461665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Line">
              <a:extLst>
                <a:ext uri="{FF2B5EF4-FFF2-40B4-BE49-F238E27FC236}">
                  <a16:creationId xmlns:a16="http://schemas.microsoft.com/office/drawing/2014/main" id="{398CDB36-67A1-4EA8-ABE5-F4CE9715ED5D}"/>
                </a:ext>
              </a:extLst>
            </p:cNvPr>
            <p:cNvSpPr/>
            <p:nvPr/>
          </p:nvSpPr>
          <p:spPr>
            <a:xfrm>
              <a:off x="780180" y="2192306"/>
              <a:ext cx="407377" cy="32004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B89EB210-7952-4BA5-9C7C-B9F0DBE24365}"/>
              </a:ext>
            </a:extLst>
          </p:cNvPr>
          <p:cNvSpPr/>
          <p:nvPr/>
        </p:nvSpPr>
        <p:spPr>
          <a:xfrm>
            <a:off x="6946900" y="990600"/>
            <a:ext cx="547472" cy="5354320"/>
          </a:xfrm>
          <a:prstGeom prst="round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C3A570D-23C4-42DB-B745-70BCDA37CFEA}"/>
              </a:ext>
            </a:extLst>
          </p:cNvPr>
          <p:cNvCxnSpPr/>
          <p:nvPr/>
        </p:nvCxnSpPr>
        <p:spPr>
          <a:xfrm>
            <a:off x="6553200" y="2595265"/>
            <a:ext cx="1676400" cy="0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A07B2A3-1BA4-46AB-9438-A5B193A7BD47}"/>
              </a:ext>
            </a:extLst>
          </p:cNvPr>
          <p:cNvCxnSpPr/>
          <p:nvPr/>
        </p:nvCxnSpPr>
        <p:spPr>
          <a:xfrm>
            <a:off x="6553200" y="3810000"/>
            <a:ext cx="1676400" cy="0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4ECB457-2103-4E87-8B15-2F487C2F8CDD}"/>
              </a:ext>
            </a:extLst>
          </p:cNvPr>
          <p:cNvCxnSpPr/>
          <p:nvPr/>
        </p:nvCxnSpPr>
        <p:spPr>
          <a:xfrm>
            <a:off x="6553200" y="5105400"/>
            <a:ext cx="1676400" cy="0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28A8DC01-F5EE-4F9E-9CAA-A6A7C54C6F60}"/>
              </a:ext>
            </a:extLst>
          </p:cNvPr>
          <p:cNvSpPr/>
          <p:nvPr/>
        </p:nvSpPr>
        <p:spPr>
          <a:xfrm>
            <a:off x="1447800" y="2286001"/>
            <a:ext cx="499415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2EF1A40-6417-4F83-B8DC-2856EB3C1852}"/>
              </a:ext>
            </a:extLst>
          </p:cNvPr>
          <p:cNvSpPr/>
          <p:nvPr/>
        </p:nvSpPr>
        <p:spPr>
          <a:xfrm>
            <a:off x="2362200" y="2952235"/>
            <a:ext cx="457200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7A6B198-D553-41D4-8D85-DAF2E090FA44}"/>
              </a:ext>
            </a:extLst>
          </p:cNvPr>
          <p:cNvSpPr/>
          <p:nvPr/>
        </p:nvSpPr>
        <p:spPr>
          <a:xfrm>
            <a:off x="3200400" y="3606721"/>
            <a:ext cx="381000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F457045-47EF-40C9-A79A-B4B4AC42EF06}"/>
              </a:ext>
            </a:extLst>
          </p:cNvPr>
          <p:cNvSpPr/>
          <p:nvPr/>
        </p:nvSpPr>
        <p:spPr>
          <a:xfrm>
            <a:off x="4038600" y="4234401"/>
            <a:ext cx="381000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29" name="F1 =…">
            <a:extLst>
              <a:ext uri="{FF2B5EF4-FFF2-40B4-BE49-F238E27FC236}">
                <a16:creationId xmlns:a16="http://schemas.microsoft.com/office/drawing/2014/main" id="{B661B098-39E9-44BA-981D-AFD0BE9B7E7C}"/>
              </a:ext>
            </a:extLst>
          </p:cNvPr>
          <p:cNvSpPr txBox="1"/>
          <p:nvPr/>
        </p:nvSpPr>
        <p:spPr>
          <a:xfrm>
            <a:off x="228600" y="5801750"/>
            <a:ext cx="836769" cy="3652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C4237C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F1 = </a:t>
            </a:r>
            <a:endParaRPr kumimoji="0" sz="2400" b="1" i="0" u="none" strike="noStrike" kern="1200" cap="none" spc="0" normalizeH="0" baseline="0" noProof="0">
              <a:ln>
                <a:noFill/>
              </a:ln>
              <a:solidFill>
                <a:srgbClr val="DA273E"/>
              </a:solidFill>
              <a:effectLst/>
              <a:uLnTx/>
              <a:uFill>
                <a:solidFill>
                  <a:srgbClr val="DA273E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30" name="A'B'C'D' + A'BC'D + ABCD + AB'CD'">
            <a:extLst>
              <a:ext uri="{FF2B5EF4-FFF2-40B4-BE49-F238E27FC236}">
                <a16:creationId xmlns:a16="http://schemas.microsoft.com/office/drawing/2014/main" id="{A56168CE-A199-4EB9-881E-31138A137807}"/>
              </a:ext>
            </a:extLst>
          </p:cNvPr>
          <p:cNvSpPr txBox="1"/>
          <p:nvPr/>
        </p:nvSpPr>
        <p:spPr>
          <a:xfrm>
            <a:off x="999851" y="5750597"/>
            <a:ext cx="4486549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defTabSz="914400"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A'B'C'D' + A'BC'D + ABCD + AB'CD'</a:t>
            </a:r>
          </a:p>
        </p:txBody>
      </p:sp>
      <p:sp>
        <p:nvSpPr>
          <p:cNvPr id="31" name="Rectangle">
            <a:extLst>
              <a:ext uri="{FF2B5EF4-FFF2-40B4-BE49-F238E27FC236}">
                <a16:creationId xmlns:a16="http://schemas.microsoft.com/office/drawing/2014/main" id="{B5DFBCCB-102C-40A6-BA21-58059B4AD04C}"/>
              </a:ext>
            </a:extLst>
          </p:cNvPr>
          <p:cNvSpPr/>
          <p:nvPr/>
        </p:nvSpPr>
        <p:spPr>
          <a:xfrm>
            <a:off x="1066800" y="5740400"/>
            <a:ext cx="1219200" cy="431800"/>
          </a:xfrm>
          <a:prstGeom prst="rect">
            <a:avLst/>
          </a:prstGeom>
          <a:solidFill>
            <a:srgbClr val="FFFFFF"/>
          </a:solidFill>
          <a:ln w="12700">
            <a:noFill/>
          </a:ln>
          <a:effectLst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FE9A7D12-6999-4923-AF0F-109E7BAB6C03}"/>
              </a:ext>
            </a:extLst>
          </p:cNvPr>
          <p:cNvSpPr/>
          <p:nvPr/>
        </p:nvSpPr>
        <p:spPr>
          <a:xfrm>
            <a:off x="648906" y="3500735"/>
            <a:ext cx="341694" cy="123594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6759DD2D-84E6-4D6C-B2BB-9FA957430717}"/>
                  </a:ext>
                </a:extLst>
              </p:cNvPr>
              <p:cNvSpPr/>
              <p:nvPr/>
            </p:nvSpPr>
            <p:spPr>
              <a:xfrm>
                <a:off x="173778" y="3782505"/>
                <a:ext cx="47320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6759DD2D-84E6-4D6C-B2BB-9FA95743071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778" y="3782505"/>
                <a:ext cx="473206" cy="46166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39E0FB91-A8C1-4BDB-82F7-691AAA69E3AE}"/>
              </a:ext>
            </a:extLst>
          </p:cNvPr>
          <p:cNvSpPr/>
          <p:nvPr/>
        </p:nvSpPr>
        <p:spPr>
          <a:xfrm rot="10800000">
            <a:off x="4648290" y="2930069"/>
            <a:ext cx="341694" cy="123594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D954E257-89B7-4190-AC7A-005F84723D88}"/>
                  </a:ext>
                </a:extLst>
              </p:cNvPr>
              <p:cNvSpPr/>
              <p:nvPr/>
            </p:nvSpPr>
            <p:spPr>
              <a:xfrm>
                <a:off x="4953000" y="3416317"/>
                <a:ext cx="49244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𝑩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D954E257-89B7-4190-AC7A-005F84723D8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3000" y="3416317"/>
                <a:ext cx="492443" cy="461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E6BDCB13-752C-4E5E-94B6-12D499A37879}"/>
              </a:ext>
            </a:extLst>
          </p:cNvPr>
          <p:cNvSpPr/>
          <p:nvPr/>
        </p:nvSpPr>
        <p:spPr>
          <a:xfrm rot="16200000">
            <a:off x="2811839" y="4418410"/>
            <a:ext cx="341694" cy="123594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0BC2FADF-D84D-4A6D-A063-A5CB0104B542}"/>
                  </a:ext>
                </a:extLst>
              </p:cNvPr>
              <p:cNvSpPr/>
              <p:nvPr/>
            </p:nvSpPr>
            <p:spPr>
              <a:xfrm>
                <a:off x="2590800" y="5257800"/>
                <a:ext cx="50045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𝑫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0BC2FADF-D84D-4A6D-A063-A5CB0104B54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0800" y="5257800"/>
                <a:ext cx="500458" cy="4616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48A7439A-0847-4442-9092-3833FA08524D}"/>
              </a:ext>
            </a:extLst>
          </p:cNvPr>
          <p:cNvSpPr/>
          <p:nvPr/>
        </p:nvSpPr>
        <p:spPr>
          <a:xfrm rot="5400000">
            <a:off x="3538384" y="1122681"/>
            <a:ext cx="341694" cy="123594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C31C89A3-CECD-4C84-AFDE-3970D0C7AE14}"/>
                  </a:ext>
                </a:extLst>
              </p:cNvPr>
              <p:cNvSpPr/>
              <p:nvPr/>
            </p:nvSpPr>
            <p:spPr>
              <a:xfrm>
                <a:off x="4067030" y="1338974"/>
                <a:ext cx="46198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𝑪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C31C89A3-CECD-4C84-AFDE-3970D0C7AE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7030" y="1338974"/>
                <a:ext cx="461986" cy="46166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Rectangle">
            <a:extLst>
              <a:ext uri="{FF2B5EF4-FFF2-40B4-BE49-F238E27FC236}">
                <a16:creationId xmlns:a16="http://schemas.microsoft.com/office/drawing/2014/main" id="{F47E54B2-2492-4991-A3D5-E7AA28327A58}"/>
              </a:ext>
            </a:extLst>
          </p:cNvPr>
          <p:cNvSpPr/>
          <p:nvPr/>
        </p:nvSpPr>
        <p:spPr>
          <a:xfrm>
            <a:off x="2315283" y="5760298"/>
            <a:ext cx="3130160" cy="431800"/>
          </a:xfrm>
          <a:prstGeom prst="rect">
            <a:avLst/>
          </a:prstGeom>
          <a:solidFill>
            <a:srgbClr val="FFFFFF"/>
          </a:solidFill>
          <a:ln w="12700">
            <a:noFill/>
          </a:ln>
          <a:effectLst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842A4A8C-136F-4E9D-936F-D7BDFE183A95}"/>
              </a:ext>
            </a:extLst>
          </p:cNvPr>
          <p:cNvSpPr/>
          <p:nvPr/>
        </p:nvSpPr>
        <p:spPr>
          <a:xfrm>
            <a:off x="1391393" y="2235715"/>
            <a:ext cx="692817" cy="583534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50679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left)">
                                      <p:cBhvr>
                                        <p:cTn id="57" dur="1000" fill="hold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left)">
                                      <p:cBhvr>
                                        <p:cTn id="62" dur="1000" fill="hold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6" grpId="0" animBg="1"/>
      <p:bldP spid="27" grpId="0" animBg="1"/>
      <p:bldP spid="28" grpId="0" animBg="1"/>
      <p:bldP spid="31" grpId="0" animBg="1" advAuto="0"/>
      <p:bldP spid="22" grpId="0" animBg="1"/>
      <p:bldP spid="38" grpId="0"/>
      <p:bldP spid="39" grpId="0" animBg="1"/>
      <p:bldP spid="40" grpId="0"/>
      <p:bldP spid="41" grpId="0" animBg="1"/>
      <p:bldP spid="42" grpId="0"/>
      <p:bldP spid="43" grpId="0" animBg="1"/>
      <p:bldP spid="44" grpId="0"/>
      <p:bldP spid="45" grpId="0" animBg="1" advAuto="0"/>
      <p:bldP spid="46" grpId="0" animBg="1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Two-Level Simplification"/>
          <p:cNvSpPr txBox="1">
            <a:spLocks noGrp="1"/>
          </p:cNvSpPr>
          <p:nvPr>
            <p:ph type="title"/>
          </p:nvPr>
        </p:nvSpPr>
        <p:spPr>
          <a:xfrm>
            <a:off x="228600" y="152400"/>
            <a:ext cx="8915400" cy="1066800"/>
          </a:xfrm>
          <a:prstGeom prst="rect">
            <a:avLst/>
          </a:prstGeom>
        </p:spPr>
        <p:txBody>
          <a:bodyPr/>
          <a:lstStyle/>
          <a:p>
            <a:r>
              <a:rPr lang="en-US" sz="3600" dirty="0"/>
              <a:t>K-map Example: Two-bit Comparator (3)</a:t>
            </a:r>
            <a:endParaRPr sz="3600" dirty="0"/>
          </a:p>
        </p:txBody>
      </p:sp>
      <p:sp>
        <p:nvSpPr>
          <p:cNvPr id="52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82</a:t>
            </a:fld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graphicFrame>
        <p:nvGraphicFramePr>
          <p:cNvPr id="522" name="Table"/>
          <p:cNvGraphicFramePr/>
          <p:nvPr/>
        </p:nvGraphicFramePr>
        <p:xfrm>
          <a:off x="5562600" y="990600"/>
          <a:ext cx="2667000" cy="5354320"/>
        </p:xfrm>
        <a:graphic>
          <a:graphicData uri="http://schemas.openxmlformats.org/drawingml/2006/table">
            <a:tbl>
              <a:tblPr/>
              <a:tblGrid>
                <a:gridCol w="38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A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B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C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D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F2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F3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graphicFrame>
        <p:nvGraphicFramePr>
          <p:cNvPr id="15" name="Table">
            <a:extLst>
              <a:ext uri="{FF2B5EF4-FFF2-40B4-BE49-F238E27FC236}">
                <a16:creationId xmlns:a16="http://schemas.microsoft.com/office/drawing/2014/main" id="{C2D769E5-4632-48E0-A4F5-6697366E653F}"/>
              </a:ext>
            </a:extLst>
          </p:cNvPr>
          <p:cNvGraphicFramePr/>
          <p:nvPr>
            <p:extLst/>
          </p:nvPr>
        </p:nvGraphicFramePr>
        <p:xfrm>
          <a:off x="533400" y="762000"/>
          <a:ext cx="4038600" cy="3898554"/>
        </p:xfrm>
        <a:graphic>
          <a:graphicData uri="http://schemas.openxmlformats.org/drawingml/2006/table">
            <a:tbl>
              <a:tblPr/>
              <a:tblGrid>
                <a:gridCol w="4038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38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77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077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077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0772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49759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9759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9759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>
                          <a:solidFill>
                            <a:srgbClr val="C00000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>
                          <a:solidFill>
                            <a:srgbClr val="C00000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>
                          <a:solidFill>
                            <a:srgbClr val="C00000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9759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>
                          <a:solidFill>
                            <a:srgbClr val="C00000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>
                          <a:solidFill>
                            <a:srgbClr val="C00000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9759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lvl="0" algn="ctr" defTabSz="914400">
                        <a:buNone/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 i="0" u="none" strike="noStrike" noProof="0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latin typeface="Tahoma"/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9759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 dirty="0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  <a:endParaRPr sz="2000" b="1" dirty="0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400" b="1" dirty="0">
                          <a:solidFill>
                            <a:srgbClr val="C00000"/>
                          </a:solidFill>
                        </a:rPr>
                        <a:t>1</a:t>
                      </a:r>
                      <a:endParaRPr sz="2400" b="1" dirty="0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2400" b="1" dirty="0">
                        <a:solidFill>
                          <a:srgbClr val="C00000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3" name="K-map for F1">
            <a:extLst>
              <a:ext uri="{FF2B5EF4-FFF2-40B4-BE49-F238E27FC236}">
                <a16:creationId xmlns:a16="http://schemas.microsoft.com/office/drawing/2014/main" id="{8007391A-7308-4A96-8188-90B39070358C}"/>
              </a:ext>
            </a:extLst>
          </p:cNvPr>
          <p:cNvSpPr txBox="1"/>
          <p:nvPr/>
        </p:nvSpPr>
        <p:spPr>
          <a:xfrm>
            <a:off x="1961948" y="942586"/>
            <a:ext cx="2197076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defTabSz="914400">
              <a:defRPr sz="20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24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ahoma"/>
                <a:cs typeface="Arial"/>
                <a:sym typeface="Arial"/>
              </a:rPr>
              <a:t>K-map for F</a:t>
            </a:r>
            <a:r>
              <a:rPr kumimoji="0" lang="en-US" sz="24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ahoma"/>
                <a:cs typeface="Arial"/>
                <a:sym typeface="Arial"/>
              </a:rPr>
              <a:t>2</a:t>
            </a:r>
            <a:endParaRPr kumimoji="0" sz="2400" b="1" i="1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>
                <a:solidFill>
                  <a:srgbClr val="000000"/>
                </a:solidFill>
              </a:uFill>
              <a:latin typeface="Tahoma"/>
              <a:cs typeface="Arial"/>
              <a:sym typeface="Arial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8CC634B-0E6E-4B6E-93C1-0B8D8E7E0B55}"/>
              </a:ext>
            </a:extLst>
          </p:cNvPr>
          <p:cNvGrpSpPr/>
          <p:nvPr/>
        </p:nvGrpSpPr>
        <p:grpSpPr>
          <a:xfrm>
            <a:off x="526383" y="1536354"/>
            <a:ext cx="1150017" cy="723692"/>
            <a:chOff x="381000" y="1976735"/>
            <a:chExt cx="1150017" cy="72369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5C00CA86-AD30-482A-976F-FBE2066E1A7C}"/>
                    </a:ext>
                  </a:extLst>
                </p:cNvPr>
                <p:cNvSpPr/>
                <p:nvPr/>
              </p:nvSpPr>
              <p:spPr>
                <a:xfrm>
                  <a:off x="381000" y="2238762"/>
                  <a:ext cx="696023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24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𝑨𝑩</m:t>
                        </m:r>
                      </m:oMath>
                    </m:oMathPara>
                  </a14:m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5C00CA86-AD30-482A-976F-FBE2066E1A7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1000" y="2238762"/>
                  <a:ext cx="696023" cy="461665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85552D40-7112-41A8-B6FC-280B7E1F6F73}"/>
                    </a:ext>
                  </a:extLst>
                </p:cNvPr>
                <p:cNvSpPr/>
                <p:nvPr/>
              </p:nvSpPr>
              <p:spPr>
                <a:xfrm>
                  <a:off x="838200" y="1976735"/>
                  <a:ext cx="692817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24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𝑪𝑫</m:t>
                        </m:r>
                      </m:oMath>
                    </m:oMathPara>
                  </a14:m>
                  <a:endParaRPr kumimoji="0" lang="en-US" sz="2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85552D40-7112-41A8-B6FC-280B7E1F6F7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8200" y="1976735"/>
                  <a:ext cx="692817" cy="461665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Line">
              <a:extLst>
                <a:ext uri="{FF2B5EF4-FFF2-40B4-BE49-F238E27FC236}">
                  <a16:creationId xmlns:a16="http://schemas.microsoft.com/office/drawing/2014/main" id="{398CDB36-67A1-4EA8-ABE5-F4CE9715ED5D}"/>
                </a:ext>
              </a:extLst>
            </p:cNvPr>
            <p:cNvSpPr/>
            <p:nvPr/>
          </p:nvSpPr>
          <p:spPr>
            <a:xfrm>
              <a:off x="780180" y="2192306"/>
              <a:ext cx="407377" cy="32004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B89EB210-7952-4BA5-9C7C-B9F0DBE24365}"/>
              </a:ext>
            </a:extLst>
          </p:cNvPr>
          <p:cNvSpPr/>
          <p:nvPr/>
        </p:nvSpPr>
        <p:spPr>
          <a:xfrm>
            <a:off x="7337136" y="990600"/>
            <a:ext cx="547472" cy="5354320"/>
          </a:xfrm>
          <a:prstGeom prst="round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C3A570D-23C4-42DB-B745-70BCDA37CFEA}"/>
              </a:ext>
            </a:extLst>
          </p:cNvPr>
          <p:cNvCxnSpPr/>
          <p:nvPr/>
        </p:nvCxnSpPr>
        <p:spPr>
          <a:xfrm>
            <a:off x="6553200" y="2595265"/>
            <a:ext cx="1676400" cy="0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A07B2A3-1BA4-46AB-9438-A5B193A7BD47}"/>
              </a:ext>
            </a:extLst>
          </p:cNvPr>
          <p:cNvCxnSpPr/>
          <p:nvPr/>
        </p:nvCxnSpPr>
        <p:spPr>
          <a:xfrm>
            <a:off x="6553200" y="3810000"/>
            <a:ext cx="1676400" cy="0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4ECB457-2103-4E87-8B15-2F487C2F8CDD}"/>
              </a:ext>
            </a:extLst>
          </p:cNvPr>
          <p:cNvCxnSpPr/>
          <p:nvPr/>
        </p:nvCxnSpPr>
        <p:spPr>
          <a:xfrm>
            <a:off x="6553200" y="5105400"/>
            <a:ext cx="1676400" cy="0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28A8DC01-F5EE-4F9E-9CAA-A6A7C54C6F60}"/>
              </a:ext>
            </a:extLst>
          </p:cNvPr>
          <p:cNvSpPr/>
          <p:nvPr/>
        </p:nvSpPr>
        <p:spPr>
          <a:xfrm>
            <a:off x="2302992" y="2148324"/>
            <a:ext cx="499415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29" name="F1 =…">
            <a:extLst>
              <a:ext uri="{FF2B5EF4-FFF2-40B4-BE49-F238E27FC236}">
                <a16:creationId xmlns:a16="http://schemas.microsoft.com/office/drawing/2014/main" id="{B661B098-39E9-44BA-981D-AFD0BE9B7E7C}"/>
              </a:ext>
            </a:extLst>
          </p:cNvPr>
          <p:cNvSpPr txBox="1"/>
          <p:nvPr/>
        </p:nvSpPr>
        <p:spPr>
          <a:xfrm>
            <a:off x="228600" y="5420750"/>
            <a:ext cx="836769" cy="3652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C4237C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F2 = </a:t>
            </a:r>
            <a:endParaRPr kumimoji="0" sz="2400" b="1" i="0" u="none" strike="noStrike" kern="1200" cap="none" spc="0" normalizeH="0" baseline="0" noProof="0">
              <a:ln>
                <a:noFill/>
              </a:ln>
              <a:solidFill>
                <a:srgbClr val="DA273E"/>
              </a:solidFill>
              <a:effectLst/>
              <a:uLnTx/>
              <a:uFill>
                <a:solidFill>
                  <a:srgbClr val="DA273E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22" name="A'C + A'B'D + B'CD">
            <a:extLst>
              <a:ext uri="{FF2B5EF4-FFF2-40B4-BE49-F238E27FC236}">
                <a16:creationId xmlns:a16="http://schemas.microsoft.com/office/drawing/2014/main" id="{79873047-40C3-4826-A8E2-09DE3C57E4F1}"/>
              </a:ext>
            </a:extLst>
          </p:cNvPr>
          <p:cNvSpPr txBox="1"/>
          <p:nvPr/>
        </p:nvSpPr>
        <p:spPr>
          <a:xfrm>
            <a:off x="1065369" y="5352908"/>
            <a:ext cx="2545056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defTabSz="914400"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370" marR="3937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sz="20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A'C + A'B'D + </a:t>
            </a:r>
            <a:r>
              <a:rPr kumimoji="0" lang="en-GB" sz="20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B'CD</a:t>
            </a:r>
            <a:endParaRPr kumimoji="0" lang="en-US" sz="1800" b="1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31" name="Rectangle">
            <a:extLst>
              <a:ext uri="{FF2B5EF4-FFF2-40B4-BE49-F238E27FC236}">
                <a16:creationId xmlns:a16="http://schemas.microsoft.com/office/drawing/2014/main" id="{B5DFBCCB-102C-40A6-BA21-58059B4AD04C}"/>
              </a:ext>
            </a:extLst>
          </p:cNvPr>
          <p:cNvSpPr/>
          <p:nvPr/>
        </p:nvSpPr>
        <p:spPr>
          <a:xfrm>
            <a:off x="1120074" y="5378548"/>
            <a:ext cx="717549" cy="431800"/>
          </a:xfrm>
          <a:prstGeom prst="rect">
            <a:avLst/>
          </a:prstGeom>
          <a:solidFill>
            <a:srgbClr val="FFFFFF"/>
          </a:solidFill>
          <a:ln w="12700">
            <a:noFill/>
          </a:ln>
          <a:effectLst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F3F106E-93EC-454D-A451-84A2F516765A}"/>
              </a:ext>
            </a:extLst>
          </p:cNvPr>
          <p:cNvSpPr/>
          <p:nvPr/>
        </p:nvSpPr>
        <p:spPr>
          <a:xfrm>
            <a:off x="3145167" y="2148324"/>
            <a:ext cx="499415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24E1E7E-652B-4595-B05C-A48C26979A4C}"/>
              </a:ext>
            </a:extLst>
          </p:cNvPr>
          <p:cNvSpPr/>
          <p:nvPr/>
        </p:nvSpPr>
        <p:spPr>
          <a:xfrm>
            <a:off x="3926210" y="2160039"/>
            <a:ext cx="499415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2B1C9AA5-99AE-4EF2-97E6-2FD0D4B0FFF1}"/>
              </a:ext>
            </a:extLst>
          </p:cNvPr>
          <p:cNvSpPr/>
          <p:nvPr/>
        </p:nvSpPr>
        <p:spPr>
          <a:xfrm>
            <a:off x="3064277" y="2819454"/>
            <a:ext cx="499415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B516A7C-0FAB-4559-9F38-AD2485F03B33}"/>
              </a:ext>
            </a:extLst>
          </p:cNvPr>
          <p:cNvSpPr/>
          <p:nvPr/>
        </p:nvSpPr>
        <p:spPr>
          <a:xfrm>
            <a:off x="3995374" y="2782071"/>
            <a:ext cx="499415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808EA5B-4EA5-4E41-AFA9-8ACBB24FB9A7}"/>
              </a:ext>
            </a:extLst>
          </p:cNvPr>
          <p:cNvSpPr/>
          <p:nvPr/>
        </p:nvSpPr>
        <p:spPr>
          <a:xfrm>
            <a:off x="3064277" y="4146116"/>
            <a:ext cx="499415" cy="4719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36" name="Rectangle">
            <a:extLst>
              <a:ext uri="{FF2B5EF4-FFF2-40B4-BE49-F238E27FC236}">
                <a16:creationId xmlns:a16="http://schemas.microsoft.com/office/drawing/2014/main" id="{7FAC00EA-AE00-4314-A7A2-11187ACD3200}"/>
              </a:ext>
            </a:extLst>
          </p:cNvPr>
          <p:cNvSpPr/>
          <p:nvPr/>
        </p:nvSpPr>
        <p:spPr>
          <a:xfrm>
            <a:off x="1845406" y="5387464"/>
            <a:ext cx="957001" cy="431800"/>
          </a:xfrm>
          <a:prstGeom prst="rect">
            <a:avLst/>
          </a:prstGeom>
          <a:solidFill>
            <a:srgbClr val="FFFFFF"/>
          </a:solidFill>
          <a:ln w="12700">
            <a:noFill/>
          </a:ln>
          <a:effectLst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37" name="Rectangle">
            <a:extLst>
              <a:ext uri="{FF2B5EF4-FFF2-40B4-BE49-F238E27FC236}">
                <a16:creationId xmlns:a16="http://schemas.microsoft.com/office/drawing/2014/main" id="{8B67F561-C32F-4E27-80F5-393B78BF7665}"/>
              </a:ext>
            </a:extLst>
          </p:cNvPr>
          <p:cNvSpPr/>
          <p:nvPr/>
        </p:nvSpPr>
        <p:spPr>
          <a:xfrm>
            <a:off x="2547025" y="5327492"/>
            <a:ext cx="957001" cy="431800"/>
          </a:xfrm>
          <a:prstGeom prst="rect">
            <a:avLst/>
          </a:prstGeom>
          <a:solidFill>
            <a:srgbClr val="FFFFFF"/>
          </a:solidFill>
          <a:ln w="12700">
            <a:noFill/>
          </a:ln>
          <a:effectLst/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5288EE6D-D601-485B-995D-1448F90A1ABF}"/>
              </a:ext>
            </a:extLst>
          </p:cNvPr>
          <p:cNvSpPr/>
          <p:nvPr/>
        </p:nvSpPr>
        <p:spPr>
          <a:xfrm>
            <a:off x="3025202" y="2148323"/>
            <a:ext cx="1470598" cy="1105671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FE2DB95B-A83C-4D74-9565-1AEBBE5AE276}"/>
              </a:ext>
            </a:extLst>
          </p:cNvPr>
          <p:cNvSpPr/>
          <p:nvPr/>
        </p:nvSpPr>
        <p:spPr>
          <a:xfrm>
            <a:off x="2243610" y="2136060"/>
            <a:ext cx="1470598" cy="541784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41" name="F1 =…">
            <a:extLst>
              <a:ext uri="{FF2B5EF4-FFF2-40B4-BE49-F238E27FC236}">
                <a16:creationId xmlns:a16="http://schemas.microsoft.com/office/drawing/2014/main" id="{BFB42E3A-6772-4281-822C-3D3CC1E5CC0A}"/>
              </a:ext>
            </a:extLst>
          </p:cNvPr>
          <p:cNvSpPr txBox="1"/>
          <p:nvPr/>
        </p:nvSpPr>
        <p:spPr>
          <a:xfrm>
            <a:off x="234464" y="5913386"/>
            <a:ext cx="836769" cy="3652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C4237C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F3 = </a:t>
            </a:r>
            <a:endParaRPr kumimoji="0" sz="2400" b="1" i="0" u="none" strike="noStrike" kern="1200" cap="none" spc="0" normalizeH="0" baseline="0" noProof="0">
              <a:ln>
                <a:noFill/>
              </a:ln>
              <a:solidFill>
                <a:srgbClr val="DA273E"/>
              </a:solidFill>
              <a:effectLst/>
              <a:uLnTx/>
              <a:uFill>
                <a:solidFill>
                  <a:srgbClr val="DA273E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42" name="A'C + A'B'D + B'CD">
            <a:extLst>
              <a:ext uri="{FF2B5EF4-FFF2-40B4-BE49-F238E27FC236}">
                <a16:creationId xmlns:a16="http://schemas.microsoft.com/office/drawing/2014/main" id="{FAEB691C-4D9D-4B8C-962E-3EFF5D84D2E7}"/>
              </a:ext>
            </a:extLst>
          </p:cNvPr>
          <p:cNvSpPr txBox="1"/>
          <p:nvPr/>
        </p:nvSpPr>
        <p:spPr>
          <a:xfrm>
            <a:off x="1042295" y="5867400"/>
            <a:ext cx="2573782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defTabSz="914400"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062B6B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? (Exercise for you)</a:t>
            </a:r>
            <a:endParaRPr kumimoji="0" sz="2000" b="1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Arial"/>
              <a:cs typeface="Arial"/>
              <a:sym typeface="Arial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2C2E1C06-AC53-4810-8D14-D742BA3921EC}"/>
              </a:ext>
            </a:extLst>
          </p:cNvPr>
          <p:cNvSpPr/>
          <p:nvPr/>
        </p:nvSpPr>
        <p:spPr>
          <a:xfrm>
            <a:off x="648906" y="3352800"/>
            <a:ext cx="341694" cy="123594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817E57FB-53FB-43F2-AF1C-7F9000EE2579}"/>
                  </a:ext>
                </a:extLst>
              </p:cNvPr>
              <p:cNvSpPr/>
              <p:nvPr/>
            </p:nvSpPr>
            <p:spPr>
              <a:xfrm>
                <a:off x="173778" y="3634570"/>
                <a:ext cx="47320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817E57FB-53FB-43F2-AF1C-7F9000EE257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778" y="3634570"/>
                <a:ext cx="473206" cy="46166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75455E40-6B19-477F-91F9-29F3032AE496}"/>
              </a:ext>
            </a:extLst>
          </p:cNvPr>
          <p:cNvSpPr/>
          <p:nvPr/>
        </p:nvSpPr>
        <p:spPr>
          <a:xfrm rot="10800000">
            <a:off x="4648290" y="2743200"/>
            <a:ext cx="341694" cy="123594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46EAAE01-7F38-4FB3-969C-1389A198979C}"/>
                  </a:ext>
                </a:extLst>
              </p:cNvPr>
              <p:cNvSpPr/>
              <p:nvPr/>
            </p:nvSpPr>
            <p:spPr>
              <a:xfrm>
                <a:off x="4953000" y="3229448"/>
                <a:ext cx="49244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𝑩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46EAAE01-7F38-4FB3-969C-1389A198979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3000" y="3229448"/>
                <a:ext cx="492443" cy="461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9C7451FF-74DE-4EB0-A686-426985B7B05F}"/>
              </a:ext>
            </a:extLst>
          </p:cNvPr>
          <p:cNvSpPr/>
          <p:nvPr/>
        </p:nvSpPr>
        <p:spPr>
          <a:xfrm rot="16200000">
            <a:off x="2811839" y="4277274"/>
            <a:ext cx="341694" cy="123594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92A53CE3-61A0-410F-968F-50B25B04242B}"/>
                  </a:ext>
                </a:extLst>
              </p:cNvPr>
              <p:cNvSpPr/>
              <p:nvPr/>
            </p:nvSpPr>
            <p:spPr>
              <a:xfrm>
                <a:off x="3299282" y="4824858"/>
                <a:ext cx="50045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𝑫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92A53CE3-61A0-410F-968F-50B25B04242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9282" y="4824858"/>
                <a:ext cx="500458" cy="4616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507BE85F-5F23-4A69-8522-F7C276FD720B}"/>
              </a:ext>
            </a:extLst>
          </p:cNvPr>
          <p:cNvSpPr/>
          <p:nvPr/>
        </p:nvSpPr>
        <p:spPr>
          <a:xfrm rot="5400000">
            <a:off x="3538384" y="1000674"/>
            <a:ext cx="341694" cy="123594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16A54EB8-607C-4357-B724-22C7A0E6D288}"/>
                  </a:ext>
                </a:extLst>
              </p:cNvPr>
              <p:cNvSpPr/>
              <p:nvPr/>
            </p:nvSpPr>
            <p:spPr>
              <a:xfrm>
                <a:off x="4067030" y="1219200"/>
                <a:ext cx="46198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𝑪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16A54EB8-607C-4357-B724-22C7A0E6D28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7030" y="1219200"/>
                <a:ext cx="461986" cy="46166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Line">
            <a:extLst>
              <a:ext uri="{FF2B5EF4-FFF2-40B4-BE49-F238E27FC236}">
                <a16:creationId xmlns:a16="http://schemas.microsoft.com/office/drawing/2014/main" id="{A8A45F9C-3977-CB47-A9BF-FBCE4CC43F39}"/>
              </a:ext>
            </a:extLst>
          </p:cNvPr>
          <p:cNvSpPr/>
          <p:nvPr/>
        </p:nvSpPr>
        <p:spPr>
          <a:xfrm rot="3225959">
            <a:off x="3002651" y="1755567"/>
            <a:ext cx="788217" cy="739661"/>
          </a:xfrm>
          <a:custGeom>
            <a:avLst/>
            <a:gdLst>
              <a:gd name="connsiteX0" fmla="*/ 0 w 16377"/>
              <a:gd name="connsiteY0" fmla="*/ 18919 h 19705"/>
              <a:gd name="connsiteX1" fmla="*/ 16025 w 16377"/>
              <a:gd name="connsiteY1" fmla="*/ 17062 h 19705"/>
              <a:gd name="connsiteX2" fmla="*/ 6921 w 16377"/>
              <a:gd name="connsiteY2" fmla="*/ 0 h 19705"/>
              <a:gd name="connsiteX0" fmla="*/ 0 w 16660"/>
              <a:gd name="connsiteY0" fmla="*/ 16413 h 17199"/>
              <a:gd name="connsiteX1" fmla="*/ 16025 w 16660"/>
              <a:gd name="connsiteY1" fmla="*/ 14556 h 17199"/>
              <a:gd name="connsiteX2" fmla="*/ 12852 w 16660"/>
              <a:gd name="connsiteY2" fmla="*/ 0 h 17199"/>
              <a:gd name="connsiteX0" fmla="*/ 0 w 16646"/>
              <a:gd name="connsiteY0" fmla="*/ 16754 h 17540"/>
              <a:gd name="connsiteX1" fmla="*/ 16025 w 16646"/>
              <a:gd name="connsiteY1" fmla="*/ 14897 h 17540"/>
              <a:gd name="connsiteX2" fmla="*/ 12680 w 16646"/>
              <a:gd name="connsiteY2" fmla="*/ 0 h 17540"/>
              <a:gd name="connsiteX0" fmla="*/ 0 w 14434"/>
              <a:gd name="connsiteY0" fmla="*/ 15425 h 17060"/>
              <a:gd name="connsiteX1" fmla="*/ 13813 w 14434"/>
              <a:gd name="connsiteY1" fmla="*/ 14897 h 17060"/>
              <a:gd name="connsiteX2" fmla="*/ 10468 w 14434"/>
              <a:gd name="connsiteY2" fmla="*/ 0 h 17060"/>
              <a:gd name="connsiteX0" fmla="*/ 0 w 14378"/>
              <a:gd name="connsiteY0" fmla="*/ 13221 h 14856"/>
              <a:gd name="connsiteX1" fmla="*/ 13813 w 14378"/>
              <a:gd name="connsiteY1" fmla="*/ 12693 h 14856"/>
              <a:gd name="connsiteX2" fmla="*/ 9716 w 14378"/>
              <a:gd name="connsiteY2" fmla="*/ 0 h 14856"/>
              <a:gd name="connsiteX0" fmla="*/ 0 w 14377"/>
              <a:gd name="connsiteY0" fmla="*/ 14079 h 15714"/>
              <a:gd name="connsiteX1" fmla="*/ 13813 w 14377"/>
              <a:gd name="connsiteY1" fmla="*/ 13551 h 15714"/>
              <a:gd name="connsiteX2" fmla="*/ 9707 w 14377"/>
              <a:gd name="connsiteY2" fmla="*/ 0 h 15714"/>
              <a:gd name="connsiteX0" fmla="*/ 0 w 17353"/>
              <a:gd name="connsiteY0" fmla="*/ 10373 h 14980"/>
              <a:gd name="connsiteX1" fmla="*/ 16789 w 17353"/>
              <a:gd name="connsiteY1" fmla="*/ 13551 h 14980"/>
              <a:gd name="connsiteX2" fmla="*/ 12683 w 17353"/>
              <a:gd name="connsiteY2" fmla="*/ 0 h 14980"/>
              <a:gd name="connsiteX0" fmla="*/ 0 w 17157"/>
              <a:gd name="connsiteY0" fmla="*/ 11764 h 16371"/>
              <a:gd name="connsiteX1" fmla="*/ 16789 w 17157"/>
              <a:gd name="connsiteY1" fmla="*/ 14942 h 16371"/>
              <a:gd name="connsiteX2" fmla="*/ 8248 w 17157"/>
              <a:gd name="connsiteY2" fmla="*/ 0 h 16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57" h="16371" extrusionOk="0">
                <a:moveTo>
                  <a:pt x="0" y="11764"/>
                </a:moveTo>
                <a:cubicBezTo>
                  <a:pt x="0" y="11764"/>
                  <a:pt x="14290" y="19480"/>
                  <a:pt x="16789" y="14942"/>
                </a:cubicBezTo>
                <a:cubicBezTo>
                  <a:pt x="19288" y="10404"/>
                  <a:pt x="8248" y="0"/>
                  <a:pt x="8248" y="0"/>
                </a:cubicBezTo>
              </a:path>
            </a:pathLst>
          </a:cu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52" name="Line">
            <a:extLst>
              <a:ext uri="{FF2B5EF4-FFF2-40B4-BE49-F238E27FC236}">
                <a16:creationId xmlns:a16="http://schemas.microsoft.com/office/drawing/2014/main" id="{5CAB4C3A-8425-9940-BC37-DA69F848F029}"/>
              </a:ext>
            </a:extLst>
          </p:cNvPr>
          <p:cNvSpPr/>
          <p:nvPr/>
        </p:nvSpPr>
        <p:spPr>
          <a:xfrm rot="14028012">
            <a:off x="2919763" y="4221805"/>
            <a:ext cx="788217" cy="739661"/>
          </a:xfrm>
          <a:custGeom>
            <a:avLst/>
            <a:gdLst>
              <a:gd name="connsiteX0" fmla="*/ 0 w 16377"/>
              <a:gd name="connsiteY0" fmla="*/ 18919 h 19705"/>
              <a:gd name="connsiteX1" fmla="*/ 16025 w 16377"/>
              <a:gd name="connsiteY1" fmla="*/ 17062 h 19705"/>
              <a:gd name="connsiteX2" fmla="*/ 6921 w 16377"/>
              <a:gd name="connsiteY2" fmla="*/ 0 h 19705"/>
              <a:gd name="connsiteX0" fmla="*/ 0 w 16660"/>
              <a:gd name="connsiteY0" fmla="*/ 16413 h 17199"/>
              <a:gd name="connsiteX1" fmla="*/ 16025 w 16660"/>
              <a:gd name="connsiteY1" fmla="*/ 14556 h 17199"/>
              <a:gd name="connsiteX2" fmla="*/ 12852 w 16660"/>
              <a:gd name="connsiteY2" fmla="*/ 0 h 17199"/>
              <a:gd name="connsiteX0" fmla="*/ 0 w 16646"/>
              <a:gd name="connsiteY0" fmla="*/ 16754 h 17540"/>
              <a:gd name="connsiteX1" fmla="*/ 16025 w 16646"/>
              <a:gd name="connsiteY1" fmla="*/ 14897 h 17540"/>
              <a:gd name="connsiteX2" fmla="*/ 12680 w 16646"/>
              <a:gd name="connsiteY2" fmla="*/ 0 h 17540"/>
              <a:gd name="connsiteX0" fmla="*/ 0 w 14434"/>
              <a:gd name="connsiteY0" fmla="*/ 15425 h 17060"/>
              <a:gd name="connsiteX1" fmla="*/ 13813 w 14434"/>
              <a:gd name="connsiteY1" fmla="*/ 14897 h 17060"/>
              <a:gd name="connsiteX2" fmla="*/ 10468 w 14434"/>
              <a:gd name="connsiteY2" fmla="*/ 0 h 17060"/>
              <a:gd name="connsiteX0" fmla="*/ 0 w 14378"/>
              <a:gd name="connsiteY0" fmla="*/ 13221 h 14856"/>
              <a:gd name="connsiteX1" fmla="*/ 13813 w 14378"/>
              <a:gd name="connsiteY1" fmla="*/ 12693 h 14856"/>
              <a:gd name="connsiteX2" fmla="*/ 9716 w 14378"/>
              <a:gd name="connsiteY2" fmla="*/ 0 h 14856"/>
              <a:gd name="connsiteX0" fmla="*/ 0 w 14377"/>
              <a:gd name="connsiteY0" fmla="*/ 14079 h 15714"/>
              <a:gd name="connsiteX1" fmla="*/ 13813 w 14377"/>
              <a:gd name="connsiteY1" fmla="*/ 13551 h 15714"/>
              <a:gd name="connsiteX2" fmla="*/ 9707 w 14377"/>
              <a:gd name="connsiteY2" fmla="*/ 0 h 15714"/>
              <a:gd name="connsiteX0" fmla="*/ 0 w 17353"/>
              <a:gd name="connsiteY0" fmla="*/ 10373 h 14980"/>
              <a:gd name="connsiteX1" fmla="*/ 16789 w 17353"/>
              <a:gd name="connsiteY1" fmla="*/ 13551 h 14980"/>
              <a:gd name="connsiteX2" fmla="*/ 12683 w 17353"/>
              <a:gd name="connsiteY2" fmla="*/ 0 h 14980"/>
              <a:gd name="connsiteX0" fmla="*/ 0 w 17157"/>
              <a:gd name="connsiteY0" fmla="*/ 11764 h 16371"/>
              <a:gd name="connsiteX1" fmla="*/ 16789 w 17157"/>
              <a:gd name="connsiteY1" fmla="*/ 14942 h 16371"/>
              <a:gd name="connsiteX2" fmla="*/ 8248 w 17157"/>
              <a:gd name="connsiteY2" fmla="*/ 0 h 16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57" h="16371" extrusionOk="0">
                <a:moveTo>
                  <a:pt x="0" y="11764"/>
                </a:moveTo>
                <a:cubicBezTo>
                  <a:pt x="0" y="11764"/>
                  <a:pt x="14290" y="19480"/>
                  <a:pt x="16789" y="14942"/>
                </a:cubicBezTo>
                <a:cubicBezTo>
                  <a:pt x="19288" y="10404"/>
                  <a:pt x="8248" y="0"/>
                  <a:pt x="8248" y="0"/>
                </a:cubicBezTo>
              </a:path>
            </a:pathLst>
          </a:cu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wrap="square" lIns="50800" tIns="50800" rIns="50800" bIns="50800" numCol="1" anchor="ctr">
            <a:noAutofit/>
          </a:bodyPr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4032921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xit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xit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xit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left)">
                                      <p:cBhvr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left)">
                                      <p:cBhvr>
                                        <p:cTn id="48" dur="1000" fill="hold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wipe(left)">
                                      <p:cBhvr>
                                        <p:cTn id="61" dur="1000" fill="hold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1" grpId="0" animBg="1" advAuto="0"/>
      <p:bldP spid="25" grpId="0" animBg="1"/>
      <p:bldP spid="32" grpId="0" animBg="1"/>
      <p:bldP spid="33" grpId="0" animBg="1"/>
      <p:bldP spid="34" grpId="0" animBg="1"/>
      <p:bldP spid="35" grpId="0" animBg="1"/>
      <p:bldP spid="36" grpId="0" animBg="1" advAuto="0"/>
      <p:bldP spid="37" grpId="0" animBg="1" advAuto="0"/>
      <p:bldP spid="4" grpId="0" animBg="1"/>
      <p:bldP spid="39" grpId="0" animBg="1"/>
      <p:bldP spid="41" grpId="0" animBg="1"/>
      <p:bldP spid="42" grpId="0" animBg="1"/>
      <p:bldP spid="51" grpId="0" animBg="1"/>
      <p:bldP spid="52" grpId="0" animBg="1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2A61FA-ACA5-47D0-B86D-25FBCAE35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K-maps with “Don’t Care”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27B978-95A3-432D-BE31-A724373942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>
                <a:solidFill>
                  <a:srgbClr val="C00000"/>
                </a:solidFill>
              </a:rPr>
              <a:t>Don’t Care </a:t>
            </a:r>
            <a:r>
              <a:rPr lang="en-US" sz="2000"/>
              <a:t>really means </a:t>
            </a:r>
            <a:r>
              <a:rPr lang="en-US" sz="2000" i="1">
                <a:solidFill>
                  <a:srgbClr val="0000FF"/>
                </a:solidFill>
              </a:rPr>
              <a:t>I don’t care what my circuit outputs if this appears as input</a:t>
            </a:r>
          </a:p>
          <a:p>
            <a:pPr lvl="1"/>
            <a:r>
              <a:rPr lang="en-US" sz="2000"/>
              <a:t>You have an engineering choice to use DON’T CARE patterns intelligently as 1 or 0 to better </a:t>
            </a:r>
            <a:r>
              <a:rPr lang="en-US" sz="2000">
                <a:solidFill>
                  <a:srgbClr val="00B050"/>
                </a:solidFill>
              </a:rPr>
              <a:t>simplify</a:t>
            </a:r>
            <a:r>
              <a:rPr lang="en-US" sz="2000"/>
              <a:t> the circuit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8613E9-B9D6-4D4F-B14A-4E0F1FA9867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83</a:t>
            </a:fld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5" name="I can pick 00, 01, 10, 11…">
            <a:extLst>
              <a:ext uri="{FF2B5EF4-FFF2-40B4-BE49-F238E27FC236}">
                <a16:creationId xmlns:a16="http://schemas.microsoft.com/office/drawing/2014/main" id="{EE82D90D-2CD3-4346-BE9B-02E1AEB8FAC5}"/>
              </a:ext>
            </a:extLst>
          </p:cNvPr>
          <p:cNvSpPr txBox="1"/>
          <p:nvPr/>
        </p:nvSpPr>
        <p:spPr>
          <a:xfrm>
            <a:off x="5012008" y="3475056"/>
            <a:ext cx="3003386" cy="6011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I can pick 00, 01, 10, 11</a:t>
            </a:r>
          </a:p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   independently of below</a:t>
            </a:r>
          </a:p>
        </p:txBody>
      </p:sp>
      <p:sp>
        <p:nvSpPr>
          <p:cNvPr id="6" name="I can pick 00, 01, 10, 11…">
            <a:extLst>
              <a:ext uri="{FF2B5EF4-FFF2-40B4-BE49-F238E27FC236}">
                <a16:creationId xmlns:a16="http://schemas.microsoft.com/office/drawing/2014/main" id="{744549EB-C326-4EE9-ABC2-8705A11420BA}"/>
              </a:ext>
            </a:extLst>
          </p:cNvPr>
          <p:cNvSpPr txBox="1"/>
          <p:nvPr/>
        </p:nvSpPr>
        <p:spPr>
          <a:xfrm>
            <a:off x="4999308" y="4997767"/>
            <a:ext cx="3016210" cy="6011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I can pick 00, 01, 10, 11</a:t>
            </a:r>
          </a:p>
          <a:p>
            <a:pPr marL="39686" marR="39686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/>
                <a:cs typeface="Arial"/>
                <a:sym typeface="Arial"/>
              </a:rPr>
              <a:t>    independently of above</a:t>
            </a:r>
          </a:p>
        </p:txBody>
      </p:sp>
      <p:graphicFrame>
        <p:nvGraphicFramePr>
          <p:cNvPr id="7" name="Table">
            <a:extLst>
              <a:ext uri="{FF2B5EF4-FFF2-40B4-BE49-F238E27FC236}">
                <a16:creationId xmlns:a16="http://schemas.microsoft.com/office/drawing/2014/main" id="{9B63E41C-803E-4A79-9A8F-89ACA32D8ED3}"/>
              </a:ext>
            </a:extLst>
          </p:cNvPr>
          <p:cNvGraphicFramePr/>
          <p:nvPr>
            <p:extLst/>
          </p:nvPr>
        </p:nvGraphicFramePr>
        <p:xfrm>
          <a:off x="1525981" y="2667000"/>
          <a:ext cx="2031996" cy="3256599"/>
        </p:xfrm>
        <a:graphic>
          <a:graphicData uri="http://schemas.openxmlformats.org/drawingml/2006/table">
            <a:tbl>
              <a:tblPr/>
              <a:tblGrid>
                <a:gridCol w="3386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86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86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86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86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3866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43853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A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B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C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D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F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G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3853">
                <a:tc rowSpan="2" gridSpan="4"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• • •</a:t>
                      </a:r>
                    </a:p>
                  </a:txBody>
                  <a:tcPr marL="50800" marR="50800" marT="50800" marB="50800" anchor="ctr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400"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400"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3853">
                <a:tc gridSpan="4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400"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400"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3853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3853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800"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800"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3853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3853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8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800"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800"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3853">
                <a:tc rowSpan="2" gridSpan="4"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2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• • •</a:t>
                      </a:r>
                    </a:p>
                  </a:txBody>
                  <a:tcPr marL="50800" marR="50800" marT="50800" marB="50800" anchor="ctr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600"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600"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3853">
                <a:tc gridSpan="4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400"/>
                    </a:p>
                  </a:txBody>
                  <a:tcPr marL="50800" marR="50800" marT="50800" marB="5080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 sz="1400"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8" name="Line">
            <a:extLst>
              <a:ext uri="{FF2B5EF4-FFF2-40B4-BE49-F238E27FC236}">
                <a16:creationId xmlns:a16="http://schemas.microsoft.com/office/drawing/2014/main" id="{25193D40-BEEF-4814-BA39-326E7AB4936D}"/>
              </a:ext>
            </a:extLst>
          </p:cNvPr>
          <p:cNvSpPr/>
          <p:nvPr/>
        </p:nvSpPr>
        <p:spPr>
          <a:xfrm>
            <a:off x="3665801" y="3692436"/>
            <a:ext cx="1361350" cy="2354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8239" extrusionOk="0">
                <a:moveTo>
                  <a:pt x="21600" y="0"/>
                </a:moveTo>
                <a:cubicBezTo>
                  <a:pt x="21600" y="0"/>
                  <a:pt x="10670" y="21600"/>
                  <a:pt x="0" y="17788"/>
                </a:cubicBezTo>
              </a:path>
            </a:pathLst>
          </a:custGeom>
          <a:ln w="25400">
            <a:solidFill>
              <a:srgbClr val="062B6B"/>
            </a:solidFill>
            <a:tailEnd type="stealth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3B812F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  <p:sp>
        <p:nvSpPr>
          <p:cNvPr id="9" name="Line">
            <a:extLst>
              <a:ext uri="{FF2B5EF4-FFF2-40B4-BE49-F238E27FC236}">
                <a16:creationId xmlns:a16="http://schemas.microsoft.com/office/drawing/2014/main" id="{C9C94C75-94ED-442D-9A78-7A6805DC6F4F}"/>
              </a:ext>
            </a:extLst>
          </p:cNvPr>
          <p:cNvSpPr/>
          <p:nvPr/>
        </p:nvSpPr>
        <p:spPr>
          <a:xfrm>
            <a:off x="3657600" y="4714949"/>
            <a:ext cx="1312145" cy="4264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21600" y="21600"/>
                  <a:pt x="12960" y="415"/>
                  <a:pt x="0" y="0"/>
                </a:cubicBezTo>
              </a:path>
            </a:pathLst>
          </a:custGeom>
          <a:ln w="25400">
            <a:solidFill>
              <a:srgbClr val="062B6B"/>
            </a:solidFill>
            <a:tailEnd type="stealth"/>
          </a:ln>
        </p:spPr>
        <p:txBody>
          <a:bodyPr lIns="50800" tIns="50800" rIns="50800" bIns="50800" anchor="ctr"/>
          <a:lstStyle/>
          <a:p>
            <a:pPr marL="39686" marR="39686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  <a:latin typeface="Times"/>
                <a:ea typeface="Times"/>
                <a:cs typeface="Times"/>
                <a:sym typeface="Times"/>
              </a:defRPr>
            </a:pPr>
            <a:endParaRPr kumimoji="0" sz="2400" b="0" i="0" u="none" strike="noStrike" kern="1200" cap="none" spc="0" normalizeH="0" baseline="0" noProof="0">
              <a:ln>
                <a:noFill/>
              </a:ln>
              <a:solidFill>
                <a:srgbClr val="062B6B"/>
              </a:solidFill>
              <a:effectLst/>
              <a:uLnTx/>
              <a:uFill>
                <a:solidFill>
                  <a:srgbClr val="062B6B"/>
                </a:solidFill>
              </a:uFill>
              <a:latin typeface="Times"/>
              <a:sym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0567210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  <p:bldP spid="6" grpId="0" animBg="1"/>
      <p:bldP spid="8" grpId="0" animBg="1"/>
      <p:bldP spid="9" grpId="0" animBg="1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90" name="Table"/>
          <p:cNvGraphicFramePr/>
          <p:nvPr>
            <p:extLst/>
          </p:nvPr>
        </p:nvGraphicFramePr>
        <p:xfrm>
          <a:off x="1524000" y="2495600"/>
          <a:ext cx="2946400" cy="3670300"/>
        </p:xfrm>
        <a:graphic>
          <a:graphicData uri="http://schemas.openxmlformats.org/drawingml/2006/table">
            <a:tbl>
              <a:tblPr/>
              <a:tblGrid>
                <a:gridCol w="368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8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68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683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683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683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683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A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B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C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D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W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Y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Z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  <a:solidFill>
                      <a:srgbClr val="FDFDC5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FDFDC5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FDFDC5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FDFDC5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FDFDC5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FDFDC5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FDFDC5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FFB6C2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FFB6C2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FDFDC5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  <a:solidFill>
                      <a:srgbClr val="D7D7D7"/>
                    </a:solidFill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370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3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691" name="Example: BCD increment func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Example: BCD </a:t>
            </a:r>
            <a:r>
              <a:rPr lang="en-US"/>
              <a:t>I</a:t>
            </a:r>
            <a:r>
              <a:t>ncrement </a:t>
            </a:r>
            <a:r>
              <a:rPr lang="en-US"/>
              <a:t>F</a:t>
            </a:r>
            <a:r>
              <a:t>unction</a:t>
            </a:r>
          </a:p>
        </p:txBody>
      </p:sp>
      <p:sp>
        <p:nvSpPr>
          <p:cNvPr id="692" name="Line"/>
          <p:cNvSpPr/>
          <p:nvPr/>
        </p:nvSpPr>
        <p:spPr>
          <a:xfrm>
            <a:off x="4613910" y="4855260"/>
            <a:ext cx="139700" cy="1588"/>
          </a:xfrm>
          <a:prstGeom prst="line">
            <a:avLst/>
          </a:prstGeom>
          <a:ln w="12700">
            <a:solidFill>
              <a:srgbClr val="062B6B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93" name="Line"/>
          <p:cNvSpPr/>
          <p:nvPr/>
        </p:nvSpPr>
        <p:spPr>
          <a:xfrm>
            <a:off x="4588510" y="6176060"/>
            <a:ext cx="177800" cy="1588"/>
          </a:xfrm>
          <a:prstGeom prst="line">
            <a:avLst/>
          </a:prstGeom>
          <a:ln w="12700">
            <a:solidFill>
              <a:srgbClr val="062B6B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94" name="Line"/>
          <p:cNvSpPr/>
          <p:nvPr/>
        </p:nvSpPr>
        <p:spPr>
          <a:xfrm>
            <a:off x="4753610" y="4855260"/>
            <a:ext cx="0" cy="1320801"/>
          </a:xfrm>
          <a:prstGeom prst="line">
            <a:avLst/>
          </a:prstGeom>
          <a:ln w="12700">
            <a:solidFill>
              <a:srgbClr val="062B6B"/>
            </a:solidFill>
          </a:ln>
        </p:spPr>
        <p:txBody>
          <a:bodyPr lIns="0" tIns="0" rIns="0" bIns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99" name="BCD (Binary Coded Decimal) digits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BCD (Binary Coded Decimal) digits </a:t>
            </a:r>
          </a:p>
          <a:p>
            <a:pPr lvl="1"/>
            <a:r>
              <a:t>Encode decimal digits 0 - 9 with bit patterns 0000</a:t>
            </a:r>
            <a:r>
              <a:rPr baseline="-27111"/>
              <a:t>2</a:t>
            </a:r>
            <a:r>
              <a:t> — 1001</a:t>
            </a:r>
            <a:r>
              <a:rPr baseline="-27111"/>
              <a:t>2</a:t>
            </a:r>
          </a:p>
          <a:p>
            <a:pPr lvl="1"/>
            <a:r>
              <a:t>When </a:t>
            </a:r>
            <a:r>
              <a:rPr>
                <a:solidFill>
                  <a:srgbClr val="0000FF"/>
                </a:solidFill>
              </a:rPr>
              <a:t>incremented</a:t>
            </a:r>
            <a:r>
              <a:t>, the decimal sequence is 0, 1, …, 8, 9, 0, 1</a:t>
            </a:r>
          </a:p>
        </p:txBody>
      </p:sp>
      <p:sp>
        <p:nvSpPr>
          <p:cNvPr id="70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84</a:t>
            </a:fld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695" name="These input patterns should…"/>
          <p:cNvSpPr txBox="1"/>
          <p:nvPr/>
        </p:nvSpPr>
        <p:spPr>
          <a:xfrm>
            <a:off x="4830002" y="5160060"/>
            <a:ext cx="3747704" cy="12212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400" tIns="25400" rIns="25400" bIns="25400">
            <a:spAutoFit/>
          </a:bodyPr>
          <a:lstStyle/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These input patterns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should</a:t>
            </a: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never be encountered 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in practice</a:t>
            </a: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(hey -- it’s a BCD number!)</a:t>
            </a: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So, associated output values are</a:t>
            </a:r>
          </a:p>
          <a:p>
            <a:pPr marL="38100" marR="3810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Arial"/>
              <a:buNone/>
              <a:tabLst/>
              <a:defRPr sz="1800" b="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“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Don’t Cares</a:t>
            </a:r>
            <a:r>
              <a:rPr kumimoji="0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Arial"/>
                <a:cs typeface="Arial"/>
                <a:sym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958774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2" grpId="0" animBg="1"/>
      <p:bldP spid="693" grpId="0" animBg="1"/>
      <p:bldP spid="694" grpId="0" animBg="1"/>
      <p:bldP spid="699" grpId="0" uiExpand="1" build="p"/>
      <p:bldP spid="695" grpId="0" animBg="1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07" name="Table"/>
          <p:cNvGraphicFramePr/>
          <p:nvPr>
            <p:extLst/>
          </p:nvPr>
        </p:nvGraphicFramePr>
        <p:xfrm>
          <a:off x="5918200" y="3758883"/>
          <a:ext cx="2540000" cy="2438400"/>
        </p:xfrm>
        <a:graphic>
          <a:graphicData uri="http://schemas.openxmlformats.org/drawingml/2006/table">
            <a:tbl>
              <a:tblPr/>
              <a:tblGrid>
                <a:gridCol w="25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10" name="Two-Level Simplifica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/>
              <a:t>K-map for BCD Increment Function</a:t>
            </a:r>
            <a:endParaRPr/>
          </a:p>
        </p:txBody>
      </p:sp>
      <p:sp>
        <p:nvSpPr>
          <p:cNvPr id="713" name="A B C D…"/>
          <p:cNvSpPr txBox="1"/>
          <p:nvPr/>
        </p:nvSpPr>
        <p:spPr>
          <a:xfrm>
            <a:off x="504208" y="1730365"/>
            <a:ext cx="1316835" cy="1492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9686" marR="39686" lvl="0" indent="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4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A B C D</a:t>
            </a:r>
          </a:p>
          <a:p>
            <a:pPr marL="39686" marR="39686" lvl="0" indent="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 u="sng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400" b="1" i="0" u="sng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+         1</a:t>
            </a:r>
          </a:p>
          <a:p>
            <a:pPr marL="39686" marR="39686" lvl="0" indent="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DA273E"/>
              </a:buClr>
              <a:buSzTx/>
              <a:buFont typeface="Arial"/>
              <a:buNone/>
              <a:tabLst/>
              <a:defRPr sz="1800" b="1">
                <a:solidFill>
                  <a:srgbClr val="DA273E"/>
                </a:solidFill>
                <a:uFill>
                  <a:solidFill>
                    <a:srgbClr val="DA273E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kumimoji="0" sz="2400" b="1" i="0" u="none" strike="noStrike" kern="1200" cap="none" spc="0" normalizeH="0" baseline="0" noProof="0">
                <a:ln>
                  <a:noFill/>
                </a:ln>
                <a:solidFill>
                  <a:srgbClr val="DA273E"/>
                </a:solidFill>
                <a:effectLst/>
                <a:uLnTx/>
                <a:uFill>
                  <a:solidFill>
                    <a:srgbClr val="DA273E"/>
                  </a:solidFill>
                </a:uFill>
                <a:latin typeface="Arial"/>
                <a:cs typeface="Arial"/>
                <a:sym typeface="Arial"/>
              </a:rPr>
              <a:t>W X Y Z</a:t>
            </a:r>
          </a:p>
        </p:txBody>
      </p:sp>
      <p:sp>
        <p:nvSpPr>
          <p:cNvPr id="71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85</a:t>
            </a:fld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graphicFrame>
        <p:nvGraphicFramePr>
          <p:cNvPr id="716" name="Table"/>
          <p:cNvGraphicFramePr/>
          <p:nvPr>
            <p:extLst/>
          </p:nvPr>
        </p:nvGraphicFramePr>
        <p:xfrm>
          <a:off x="2616200" y="1219200"/>
          <a:ext cx="2658745" cy="2438400"/>
        </p:xfrm>
        <a:graphic>
          <a:graphicData uri="http://schemas.openxmlformats.org/drawingml/2006/table">
            <a:tbl>
              <a:tblPr/>
              <a:tblGrid>
                <a:gridCol w="3727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719" name="Table"/>
          <p:cNvGraphicFramePr/>
          <p:nvPr>
            <p:extLst/>
          </p:nvPr>
        </p:nvGraphicFramePr>
        <p:xfrm>
          <a:off x="5918200" y="1219200"/>
          <a:ext cx="2540000" cy="2438400"/>
        </p:xfrm>
        <a:graphic>
          <a:graphicData uri="http://schemas.openxmlformats.org/drawingml/2006/table">
            <a:tbl>
              <a:tblPr/>
              <a:tblGrid>
                <a:gridCol w="25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  <a:endParaRPr sz="20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722" name="Table"/>
          <p:cNvGraphicFramePr/>
          <p:nvPr>
            <p:extLst/>
          </p:nvPr>
        </p:nvGraphicFramePr>
        <p:xfrm>
          <a:off x="2606448" y="3709418"/>
          <a:ext cx="2540000" cy="2438400"/>
        </p:xfrm>
        <a:graphic>
          <a:graphicData uri="http://schemas.openxmlformats.org/drawingml/2006/table">
            <a:tbl>
              <a:tblPr/>
              <a:tblGrid>
                <a:gridCol w="25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8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 rowSpan="2">
                  <a:txBody>
                    <a:bodyPr/>
                    <a:lstStyle/>
                    <a:p>
                      <a:pPr marR="39686" algn="ct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anchor="b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R="39686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100" b="1">
                        <a:solidFill>
                          <a:srgbClr val="2F2F2F"/>
                        </a:solidFill>
                        <a:uFill>
                          <a:solidFill>
                            <a:srgbClr val="2F2F2F"/>
                          </a:solidFill>
                        </a:uFill>
                        <a:sym typeface="Arial"/>
                      </a:endParaRP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0"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01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11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 gridSpan="2">
                  <a:txBody>
                    <a:bodyPr/>
                    <a:lstStyle/>
                    <a:p>
                      <a:pPr marR="39686" algn="r" defTabSz="914400">
                        <a:spcBef>
                          <a:spcPts val="600"/>
                        </a:spcBef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10</a:t>
                      </a:r>
                    </a:p>
                  </a:txBody>
                  <a:tcPr marL="50800" marR="50800" marT="50800" marB="50800" horzOverflow="overflow">
                    <a:lnL w="0"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0">
                      <a:miter lim="400000"/>
                    </a:lnT>
                    <a:lnB w="0">
                      <a:miter lim="400000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2000"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defRPr>
                      </a:pPr>
                      <a:endParaRPr/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marR="39686" algn="ctr" defTabSz="914400">
                        <a:tabLst>
                          <a:tab pos="558800" algn="l"/>
                        </a:tabLst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b="1">
                          <a:solidFill>
                            <a:srgbClr val="2F2F2F"/>
                          </a:solidFill>
                          <a:uFill>
                            <a:solidFill>
                              <a:srgbClr val="2F2F2F"/>
                            </a:solidFill>
                          </a:uFill>
                          <a:sym typeface="Arial"/>
                        </a:rPr>
                        <a:t>X</a:t>
                      </a:r>
                    </a:p>
                  </a:txBody>
                  <a:tcPr marL="0" marR="0" marT="0" marB="0" anchor="ctr" horzOverflow="overflow">
                    <a:lnL w="25400">
                      <a:solidFill>
                        <a:srgbClr val="062B6B"/>
                      </a:solidFill>
                      <a:miter lim="400000"/>
                    </a:lnL>
                    <a:lnR w="25400">
                      <a:solidFill>
                        <a:srgbClr val="062B6B"/>
                      </a:solidFill>
                      <a:miter lim="400000"/>
                    </a:lnR>
                    <a:lnT w="25400">
                      <a:solidFill>
                        <a:srgbClr val="062B6B"/>
                      </a:solidFill>
                      <a:miter lim="400000"/>
                    </a:lnT>
                    <a:lnB w="25400">
                      <a:solidFill>
                        <a:srgbClr val="062B6B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25" name="W"/>
          <p:cNvSpPr txBox="1"/>
          <p:nvPr/>
        </p:nvSpPr>
        <p:spPr>
          <a:xfrm>
            <a:off x="2208971" y="1234921"/>
            <a:ext cx="520335" cy="490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algn="ctr" defTabSz="914400">
              <a:lnSpc>
                <a:spcPct val="90000"/>
              </a:lnSpc>
              <a:buClr>
                <a:srgbClr val="062B6B"/>
              </a:buClr>
              <a:buFont typeface="Helvetica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</a:defRPr>
            </a:lvl1pPr>
          </a:lstStyle>
          <a:p>
            <a:pPr marL="39686" marR="39686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Helvetica"/>
              <a:buNone/>
              <a:tabLst/>
              <a:defRPr/>
            </a:pPr>
            <a:r>
              <a:rPr kumimoji="0" sz="28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W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F981022A-84FB-4E13-A084-356CEADAEB5C}"/>
              </a:ext>
            </a:extLst>
          </p:cNvPr>
          <p:cNvGrpSpPr/>
          <p:nvPr/>
        </p:nvGrpSpPr>
        <p:grpSpPr>
          <a:xfrm>
            <a:off x="2499513" y="1509137"/>
            <a:ext cx="909080" cy="600186"/>
            <a:chOff x="464128" y="1997517"/>
            <a:chExt cx="909080" cy="60018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Rectangle 37">
                  <a:extLst>
                    <a:ext uri="{FF2B5EF4-FFF2-40B4-BE49-F238E27FC236}">
                      <a16:creationId xmlns:a16="http://schemas.microsoft.com/office/drawing/2014/main" id="{3750E36E-3E79-4155-8654-89389257B215}"/>
                    </a:ext>
                  </a:extLst>
                </p:cNvPr>
                <p:cNvSpPr/>
                <p:nvPr/>
              </p:nvSpPr>
              <p:spPr>
                <a:xfrm>
                  <a:off x="464128" y="2228371"/>
                  <a:ext cx="56778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𝑨𝑩</m:t>
                        </m:r>
                      </m:oMath>
                    </m:oMathPara>
                  </a14:m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38" name="Rectangle 37">
                  <a:extLst>
                    <a:ext uri="{FF2B5EF4-FFF2-40B4-BE49-F238E27FC236}">
                      <a16:creationId xmlns:a16="http://schemas.microsoft.com/office/drawing/2014/main" id="{3750E36E-3E79-4155-8654-89389257B215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4128" y="2228371"/>
                  <a:ext cx="567783" cy="369332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Rectangle 38">
                  <a:extLst>
                    <a:ext uri="{FF2B5EF4-FFF2-40B4-BE49-F238E27FC236}">
                      <a16:creationId xmlns:a16="http://schemas.microsoft.com/office/drawing/2014/main" id="{6CA7DA18-61C7-4333-92E4-5971EAFE576C}"/>
                    </a:ext>
                  </a:extLst>
                </p:cNvPr>
                <p:cNvSpPr/>
                <p:nvPr/>
              </p:nvSpPr>
              <p:spPr>
                <a:xfrm>
                  <a:off x="807027" y="1997517"/>
                  <a:ext cx="56618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𝑪𝑫</m:t>
                        </m:r>
                      </m:oMath>
                    </m:oMathPara>
                  </a14:m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39" name="Rectangle 38">
                  <a:extLst>
                    <a:ext uri="{FF2B5EF4-FFF2-40B4-BE49-F238E27FC236}">
                      <a16:creationId xmlns:a16="http://schemas.microsoft.com/office/drawing/2014/main" id="{6CA7DA18-61C7-4333-92E4-5971EAFE576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7027" y="1997517"/>
                  <a:ext cx="566181" cy="3693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0" name="Line">
              <a:extLst>
                <a:ext uri="{FF2B5EF4-FFF2-40B4-BE49-F238E27FC236}">
                  <a16:creationId xmlns:a16="http://schemas.microsoft.com/office/drawing/2014/main" id="{6AB2F35C-8D4E-489B-B584-CD9041798CB3}"/>
                </a:ext>
              </a:extLst>
            </p:cNvPr>
            <p:cNvSpPr/>
            <p:nvPr/>
          </p:nvSpPr>
          <p:spPr>
            <a:xfrm>
              <a:off x="780180" y="2192306"/>
              <a:ext cx="407377" cy="32004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41" name="W">
            <a:extLst>
              <a:ext uri="{FF2B5EF4-FFF2-40B4-BE49-F238E27FC236}">
                <a16:creationId xmlns:a16="http://schemas.microsoft.com/office/drawing/2014/main" id="{8EFEAB89-8214-4E7F-9655-A2F3E0DDB176}"/>
              </a:ext>
            </a:extLst>
          </p:cNvPr>
          <p:cNvSpPr txBox="1"/>
          <p:nvPr/>
        </p:nvSpPr>
        <p:spPr>
          <a:xfrm>
            <a:off x="5639153" y="1253426"/>
            <a:ext cx="420949" cy="490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algn="ctr" defTabSz="914400">
              <a:lnSpc>
                <a:spcPct val="90000"/>
              </a:lnSpc>
              <a:buClr>
                <a:srgbClr val="062B6B"/>
              </a:buClr>
              <a:buFont typeface="Helvetica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</a:defRPr>
            </a:lvl1pPr>
          </a:lstStyle>
          <a:p>
            <a:pPr marL="39686" marR="39686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Helvetica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X</a:t>
            </a:r>
            <a:endParaRPr kumimoji="0" sz="2800" b="1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>
                <a:solidFill>
                  <a:srgbClr val="062B6B"/>
                </a:solidFill>
              </a:u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31A355B2-EBA3-43A8-89F8-126676A664C3}"/>
              </a:ext>
            </a:extLst>
          </p:cNvPr>
          <p:cNvGrpSpPr/>
          <p:nvPr/>
        </p:nvGrpSpPr>
        <p:grpSpPr>
          <a:xfrm>
            <a:off x="5710776" y="1535576"/>
            <a:ext cx="909080" cy="600186"/>
            <a:chOff x="464128" y="1997517"/>
            <a:chExt cx="909080" cy="60018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Rectangle 42">
                  <a:extLst>
                    <a:ext uri="{FF2B5EF4-FFF2-40B4-BE49-F238E27FC236}">
                      <a16:creationId xmlns:a16="http://schemas.microsoft.com/office/drawing/2014/main" id="{15BAAE72-DD86-4186-82F7-2F5B4BD7AD75}"/>
                    </a:ext>
                  </a:extLst>
                </p:cNvPr>
                <p:cNvSpPr/>
                <p:nvPr/>
              </p:nvSpPr>
              <p:spPr>
                <a:xfrm>
                  <a:off x="464128" y="2228371"/>
                  <a:ext cx="56778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𝑨𝑩</m:t>
                        </m:r>
                      </m:oMath>
                    </m:oMathPara>
                  </a14:m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43" name="Rectangle 42">
                  <a:extLst>
                    <a:ext uri="{FF2B5EF4-FFF2-40B4-BE49-F238E27FC236}">
                      <a16:creationId xmlns:a16="http://schemas.microsoft.com/office/drawing/2014/main" id="{15BAAE72-DD86-4186-82F7-2F5B4BD7AD75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4128" y="2228371"/>
                  <a:ext cx="567783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Rectangle 43">
                  <a:extLst>
                    <a:ext uri="{FF2B5EF4-FFF2-40B4-BE49-F238E27FC236}">
                      <a16:creationId xmlns:a16="http://schemas.microsoft.com/office/drawing/2014/main" id="{DF4C79F9-C64D-4D6C-AD26-C9BA7DC3B1A1}"/>
                    </a:ext>
                  </a:extLst>
                </p:cNvPr>
                <p:cNvSpPr/>
                <p:nvPr/>
              </p:nvSpPr>
              <p:spPr>
                <a:xfrm>
                  <a:off x="807027" y="1997517"/>
                  <a:ext cx="56618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𝑪𝑫</m:t>
                        </m:r>
                      </m:oMath>
                    </m:oMathPara>
                  </a14:m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44" name="Rectangle 43">
                  <a:extLst>
                    <a:ext uri="{FF2B5EF4-FFF2-40B4-BE49-F238E27FC236}">
                      <a16:creationId xmlns:a16="http://schemas.microsoft.com/office/drawing/2014/main" id="{DF4C79F9-C64D-4D6C-AD26-C9BA7DC3B1A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7027" y="1997517"/>
                  <a:ext cx="566181" cy="3693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5" name="Line">
              <a:extLst>
                <a:ext uri="{FF2B5EF4-FFF2-40B4-BE49-F238E27FC236}">
                  <a16:creationId xmlns:a16="http://schemas.microsoft.com/office/drawing/2014/main" id="{76246065-0B80-4D3B-885C-E305403EBC84}"/>
                </a:ext>
              </a:extLst>
            </p:cNvPr>
            <p:cNvSpPr/>
            <p:nvPr/>
          </p:nvSpPr>
          <p:spPr>
            <a:xfrm>
              <a:off x="780180" y="2192306"/>
              <a:ext cx="407377" cy="32004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C465F469-0BFD-4AB1-9706-CC5B246104FB}"/>
              </a:ext>
            </a:extLst>
          </p:cNvPr>
          <p:cNvGrpSpPr/>
          <p:nvPr/>
        </p:nvGrpSpPr>
        <p:grpSpPr>
          <a:xfrm>
            <a:off x="5701547" y="4057379"/>
            <a:ext cx="909080" cy="600186"/>
            <a:chOff x="464128" y="1997517"/>
            <a:chExt cx="909080" cy="60018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Rectangle 46">
                  <a:extLst>
                    <a:ext uri="{FF2B5EF4-FFF2-40B4-BE49-F238E27FC236}">
                      <a16:creationId xmlns:a16="http://schemas.microsoft.com/office/drawing/2014/main" id="{AE2AC670-0939-4289-B8B2-5DE775DAFB64}"/>
                    </a:ext>
                  </a:extLst>
                </p:cNvPr>
                <p:cNvSpPr/>
                <p:nvPr/>
              </p:nvSpPr>
              <p:spPr>
                <a:xfrm>
                  <a:off x="464128" y="2228371"/>
                  <a:ext cx="56778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𝑨𝑩</m:t>
                        </m:r>
                      </m:oMath>
                    </m:oMathPara>
                  </a14:m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47" name="Rectangle 46">
                  <a:extLst>
                    <a:ext uri="{FF2B5EF4-FFF2-40B4-BE49-F238E27FC236}">
                      <a16:creationId xmlns:a16="http://schemas.microsoft.com/office/drawing/2014/main" id="{AE2AC670-0939-4289-B8B2-5DE775DAFB64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4128" y="2228371"/>
                  <a:ext cx="567783" cy="369332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Rectangle 47">
                  <a:extLst>
                    <a:ext uri="{FF2B5EF4-FFF2-40B4-BE49-F238E27FC236}">
                      <a16:creationId xmlns:a16="http://schemas.microsoft.com/office/drawing/2014/main" id="{73889DB6-77FF-4666-B1A5-D3EFC84A8F98}"/>
                    </a:ext>
                  </a:extLst>
                </p:cNvPr>
                <p:cNvSpPr/>
                <p:nvPr/>
              </p:nvSpPr>
              <p:spPr>
                <a:xfrm>
                  <a:off x="807027" y="1997517"/>
                  <a:ext cx="56618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𝑪𝑫</m:t>
                        </m:r>
                      </m:oMath>
                    </m:oMathPara>
                  </a14:m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48" name="Rectangle 47">
                  <a:extLst>
                    <a:ext uri="{FF2B5EF4-FFF2-40B4-BE49-F238E27FC236}">
                      <a16:creationId xmlns:a16="http://schemas.microsoft.com/office/drawing/2014/main" id="{73889DB6-77FF-4666-B1A5-D3EFC84A8F98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7027" y="1997517"/>
                  <a:ext cx="566181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9" name="Line">
              <a:extLst>
                <a:ext uri="{FF2B5EF4-FFF2-40B4-BE49-F238E27FC236}">
                  <a16:creationId xmlns:a16="http://schemas.microsoft.com/office/drawing/2014/main" id="{9B662E8A-6390-45DB-93C8-693B59A45EDB}"/>
                </a:ext>
              </a:extLst>
            </p:cNvPr>
            <p:cNvSpPr/>
            <p:nvPr/>
          </p:nvSpPr>
          <p:spPr>
            <a:xfrm>
              <a:off x="780180" y="2192306"/>
              <a:ext cx="407377" cy="32004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5CB9FACB-61D9-4E3B-84D0-D935E2CED032}"/>
              </a:ext>
            </a:extLst>
          </p:cNvPr>
          <p:cNvGrpSpPr/>
          <p:nvPr/>
        </p:nvGrpSpPr>
        <p:grpSpPr>
          <a:xfrm>
            <a:off x="2387872" y="3997365"/>
            <a:ext cx="909080" cy="600186"/>
            <a:chOff x="464128" y="1997517"/>
            <a:chExt cx="909080" cy="60018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Rectangle 50">
                  <a:extLst>
                    <a:ext uri="{FF2B5EF4-FFF2-40B4-BE49-F238E27FC236}">
                      <a16:creationId xmlns:a16="http://schemas.microsoft.com/office/drawing/2014/main" id="{5EBA5378-21EA-461A-BAB0-060B3FC0F193}"/>
                    </a:ext>
                  </a:extLst>
                </p:cNvPr>
                <p:cNvSpPr/>
                <p:nvPr/>
              </p:nvSpPr>
              <p:spPr>
                <a:xfrm>
                  <a:off x="464128" y="2228371"/>
                  <a:ext cx="56778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𝑨𝑩</m:t>
                        </m:r>
                      </m:oMath>
                    </m:oMathPara>
                  </a14:m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51" name="Rectangle 50">
                  <a:extLst>
                    <a:ext uri="{FF2B5EF4-FFF2-40B4-BE49-F238E27FC236}">
                      <a16:creationId xmlns:a16="http://schemas.microsoft.com/office/drawing/2014/main" id="{5EBA5378-21EA-461A-BAB0-060B3FC0F19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4128" y="2228371"/>
                  <a:ext cx="567783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Rectangle 51">
                  <a:extLst>
                    <a:ext uri="{FF2B5EF4-FFF2-40B4-BE49-F238E27FC236}">
                      <a16:creationId xmlns:a16="http://schemas.microsoft.com/office/drawing/2014/main" id="{E091CCEE-A789-4A37-8A44-41D2C65E8487}"/>
                    </a:ext>
                  </a:extLst>
                </p:cNvPr>
                <p:cNvSpPr/>
                <p:nvPr/>
              </p:nvSpPr>
              <p:spPr>
                <a:xfrm>
                  <a:off x="807027" y="1997517"/>
                  <a:ext cx="56618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>
                              <a:solidFill>
                                <a:srgbClr val="D21C42"/>
                              </a:solidFill>
                            </a:uFill>
                            <a:latin typeface="Cambria Math" panose="02040503050406030204" pitchFamily="18" charset="0"/>
                            <a:ea typeface="Arial"/>
                            <a:cs typeface="Arial"/>
                            <a:sym typeface="Arial"/>
                          </a:rPr>
                          <m:t>𝑪𝑫</m:t>
                        </m:r>
                      </m:oMath>
                    </m:oMathPara>
                  </a14:m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ＭＳ Ｐゴシック" panose="020B0600070205080204" pitchFamily="34" charset="-128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52" name="Rectangle 51">
                  <a:extLst>
                    <a:ext uri="{FF2B5EF4-FFF2-40B4-BE49-F238E27FC236}">
                      <a16:creationId xmlns:a16="http://schemas.microsoft.com/office/drawing/2014/main" id="{E091CCEE-A789-4A37-8A44-41D2C65E8487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7027" y="1997517"/>
                  <a:ext cx="566181" cy="3693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3" name="Line">
              <a:extLst>
                <a:ext uri="{FF2B5EF4-FFF2-40B4-BE49-F238E27FC236}">
                  <a16:creationId xmlns:a16="http://schemas.microsoft.com/office/drawing/2014/main" id="{494D41F9-4661-41F2-A554-8E1C785C9C58}"/>
                </a:ext>
              </a:extLst>
            </p:cNvPr>
            <p:cNvSpPr/>
            <p:nvPr/>
          </p:nvSpPr>
          <p:spPr>
            <a:xfrm>
              <a:off x="780180" y="2192306"/>
              <a:ext cx="407377" cy="320040"/>
            </a:xfrm>
            <a:prstGeom prst="line">
              <a:avLst/>
            </a:prstGeom>
            <a:noFill/>
            <a:ln w="25400" cap="flat">
              <a:solidFill>
                <a:srgbClr val="062B6B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sp>
        <p:nvSpPr>
          <p:cNvPr id="54" name="W">
            <a:extLst>
              <a:ext uri="{FF2B5EF4-FFF2-40B4-BE49-F238E27FC236}">
                <a16:creationId xmlns:a16="http://schemas.microsoft.com/office/drawing/2014/main" id="{F6253D82-B3E1-44DB-BE27-239B4DE22AF0}"/>
              </a:ext>
            </a:extLst>
          </p:cNvPr>
          <p:cNvSpPr txBox="1"/>
          <p:nvPr/>
        </p:nvSpPr>
        <p:spPr>
          <a:xfrm>
            <a:off x="5715000" y="3766874"/>
            <a:ext cx="401713" cy="490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algn="ctr" defTabSz="914400">
              <a:lnSpc>
                <a:spcPct val="90000"/>
              </a:lnSpc>
              <a:buClr>
                <a:srgbClr val="062B6B"/>
              </a:buClr>
              <a:buFont typeface="Helvetica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</a:defRPr>
            </a:lvl1pPr>
          </a:lstStyle>
          <a:p>
            <a:pPr marL="39686" marR="39686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Helvetica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Z</a:t>
            </a:r>
            <a:endParaRPr kumimoji="0" sz="2800" b="1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>
                <a:solidFill>
                  <a:srgbClr val="062B6B"/>
                </a:solidFill>
              </a:u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55" name="W">
            <a:extLst>
              <a:ext uri="{FF2B5EF4-FFF2-40B4-BE49-F238E27FC236}">
                <a16:creationId xmlns:a16="http://schemas.microsoft.com/office/drawing/2014/main" id="{64555C12-2CEF-4C4F-9B88-71FF556E091B}"/>
              </a:ext>
            </a:extLst>
          </p:cNvPr>
          <p:cNvSpPr txBox="1"/>
          <p:nvPr/>
        </p:nvSpPr>
        <p:spPr>
          <a:xfrm>
            <a:off x="2332411" y="3748869"/>
            <a:ext cx="420949" cy="490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39686" marR="39686" algn="ctr" defTabSz="914400">
              <a:lnSpc>
                <a:spcPct val="90000"/>
              </a:lnSpc>
              <a:buClr>
                <a:srgbClr val="062B6B"/>
              </a:buClr>
              <a:buFont typeface="Helvetica"/>
              <a:defRPr sz="1800" b="1">
                <a:solidFill>
                  <a:srgbClr val="062B6B"/>
                </a:solidFill>
                <a:uFill>
                  <a:solidFill>
                    <a:srgbClr val="062B6B"/>
                  </a:solidFill>
                </a:uFill>
              </a:defRPr>
            </a:lvl1pPr>
          </a:lstStyle>
          <a:p>
            <a:pPr marL="39686" marR="39686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062B6B"/>
              </a:buClr>
              <a:buSzTx/>
              <a:buFont typeface="Helvetica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>
                  <a:solidFill>
                    <a:srgbClr val="062B6B"/>
                  </a:solidFill>
                </a:u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Y</a:t>
            </a:r>
            <a:endParaRPr kumimoji="0" sz="2800" b="1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>
                <a:solidFill>
                  <a:srgbClr val="062B6B"/>
                </a:solidFill>
              </a:u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E0B4FD9A-2996-4F2C-9650-72B0163C82B1}"/>
              </a:ext>
            </a:extLst>
          </p:cNvPr>
          <p:cNvSpPr/>
          <p:nvPr/>
        </p:nvSpPr>
        <p:spPr>
          <a:xfrm>
            <a:off x="1190258" y="1219200"/>
            <a:ext cx="7010317" cy="208180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Z (without don’t cares) = 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A'D' + B'C'D’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 Z (with don’t cares) = 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D'</a:t>
            </a:r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E7B47733-9D45-4941-97D8-5B2E0624FAA9}"/>
              </a:ext>
            </a:extLst>
          </p:cNvPr>
          <p:cNvSpPr/>
          <p:nvPr/>
        </p:nvSpPr>
        <p:spPr>
          <a:xfrm>
            <a:off x="5556263" y="1600201"/>
            <a:ext cx="1144624" cy="63550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73881A87-119C-4CDE-9968-1944E36E717D}"/>
              </a:ext>
            </a:extLst>
          </p:cNvPr>
          <p:cNvSpPr/>
          <p:nvPr/>
        </p:nvSpPr>
        <p:spPr>
          <a:xfrm>
            <a:off x="6801288" y="1524000"/>
            <a:ext cx="1144624" cy="63550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8D74B6A7-28E7-4D30-8527-57C73CC08AF6}"/>
              </a:ext>
            </a:extLst>
          </p:cNvPr>
          <p:cNvSpPr/>
          <p:nvPr/>
        </p:nvSpPr>
        <p:spPr>
          <a:xfrm>
            <a:off x="4973096" y="2376129"/>
            <a:ext cx="926159" cy="6677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C4EF7C9-A976-4597-8690-54826B46EDFA}"/>
              </a:ext>
            </a:extLst>
          </p:cNvPr>
          <p:cNvSpPr/>
          <p:nvPr/>
        </p:nvSpPr>
        <p:spPr>
          <a:xfrm>
            <a:off x="6411965" y="4583285"/>
            <a:ext cx="534935" cy="770811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0196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7C9A6100-D0DE-4BA3-AB05-EF0DDC51649C}"/>
              </a:ext>
            </a:extLst>
          </p:cNvPr>
          <p:cNvSpPr/>
          <p:nvPr/>
        </p:nvSpPr>
        <p:spPr>
          <a:xfrm>
            <a:off x="7921257" y="4572208"/>
            <a:ext cx="534935" cy="770811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0196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49655135-47DD-4D94-BE82-3FCD6DF8B469}"/>
              </a:ext>
            </a:extLst>
          </p:cNvPr>
          <p:cNvSpPr/>
          <p:nvPr/>
        </p:nvSpPr>
        <p:spPr>
          <a:xfrm>
            <a:off x="6444253" y="5820052"/>
            <a:ext cx="453118" cy="369332"/>
          </a:xfrm>
          <a:prstGeom prst="roundRect">
            <a:avLst/>
          </a:prstGeom>
          <a:solidFill>
            <a:srgbClr val="00B0F0">
              <a:alpha val="50196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61A87A3C-B7BE-48D1-9236-D1494A839B50}"/>
              </a:ext>
            </a:extLst>
          </p:cNvPr>
          <p:cNvSpPr/>
          <p:nvPr/>
        </p:nvSpPr>
        <p:spPr>
          <a:xfrm>
            <a:off x="6444253" y="4590147"/>
            <a:ext cx="453118" cy="369332"/>
          </a:xfrm>
          <a:prstGeom prst="roundRect">
            <a:avLst/>
          </a:prstGeom>
          <a:solidFill>
            <a:srgbClr val="00B0F0">
              <a:alpha val="50196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4EFFB6B9-2C57-4622-B616-00AF2486DBDB}"/>
              </a:ext>
            </a:extLst>
          </p:cNvPr>
          <p:cNvSpPr/>
          <p:nvPr/>
        </p:nvSpPr>
        <p:spPr>
          <a:xfrm>
            <a:off x="7955553" y="4554862"/>
            <a:ext cx="534935" cy="1625075"/>
          </a:xfrm>
          <a:prstGeom prst="roundRect">
            <a:avLst/>
          </a:prstGeom>
          <a:solidFill>
            <a:srgbClr val="7030A0">
              <a:alpha val="50196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BC396FB2-38AA-4AC6-8DED-B051FFA774D4}"/>
              </a:ext>
            </a:extLst>
          </p:cNvPr>
          <p:cNvSpPr/>
          <p:nvPr/>
        </p:nvSpPr>
        <p:spPr>
          <a:xfrm>
            <a:off x="6428109" y="4554862"/>
            <a:ext cx="534935" cy="1625075"/>
          </a:xfrm>
          <a:prstGeom prst="roundRect">
            <a:avLst/>
          </a:prstGeom>
          <a:solidFill>
            <a:srgbClr val="7030A0">
              <a:alpha val="50196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34E59D4E-A998-4AF8-98D0-1BF8C06813DD}"/>
              </a:ext>
            </a:extLst>
          </p:cNvPr>
          <p:cNvSpPr/>
          <p:nvPr/>
        </p:nvSpPr>
        <p:spPr>
          <a:xfrm>
            <a:off x="5885912" y="5343020"/>
            <a:ext cx="193110" cy="885232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768E631B-FC77-4DC1-BAB1-EAF5D48D0C8E}"/>
                  </a:ext>
                </a:extLst>
              </p:cNvPr>
              <p:cNvSpPr/>
              <p:nvPr/>
            </p:nvSpPr>
            <p:spPr>
              <a:xfrm>
                <a:off x="5458649" y="5455148"/>
                <a:ext cx="47320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𝑨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768E631B-FC77-4DC1-BAB1-EAF5D48D0C8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8649" y="5455148"/>
                <a:ext cx="473206" cy="4616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5300FD6C-1987-44D3-BF73-78B112B1EC4E}"/>
              </a:ext>
            </a:extLst>
          </p:cNvPr>
          <p:cNvSpPr/>
          <p:nvPr/>
        </p:nvSpPr>
        <p:spPr>
          <a:xfrm rot="10800000">
            <a:off x="8535102" y="4992303"/>
            <a:ext cx="126298" cy="82774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BDCB3398-C0EF-442D-AF2E-8AA173A12946}"/>
                  </a:ext>
                </a:extLst>
              </p:cNvPr>
              <p:cNvSpPr/>
              <p:nvPr/>
            </p:nvSpPr>
            <p:spPr>
              <a:xfrm>
                <a:off x="8598251" y="5224315"/>
                <a:ext cx="49244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𝑩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BDCB3398-C0EF-442D-AF2E-8AA173A129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98251" y="5224315"/>
                <a:ext cx="492443" cy="46166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277DD59F-BEB2-4C6B-98C4-631BA5F2D4A5}"/>
              </a:ext>
            </a:extLst>
          </p:cNvPr>
          <p:cNvSpPr/>
          <p:nvPr/>
        </p:nvSpPr>
        <p:spPr>
          <a:xfrm rot="16200000">
            <a:off x="7355247" y="5807799"/>
            <a:ext cx="157670" cy="974357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A8123317-36B1-450E-97E7-8D0716507C74}"/>
                  </a:ext>
                </a:extLst>
              </p:cNvPr>
              <p:cNvSpPr/>
              <p:nvPr/>
            </p:nvSpPr>
            <p:spPr>
              <a:xfrm>
                <a:off x="7537526" y="6243935"/>
                <a:ext cx="50045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𝑫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A8123317-36B1-450E-97E7-8D0716507C7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7526" y="6243935"/>
                <a:ext cx="500458" cy="46166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262B0D7E-75EF-4728-92B1-78842C39334A}"/>
              </a:ext>
            </a:extLst>
          </p:cNvPr>
          <p:cNvSpPr/>
          <p:nvPr/>
        </p:nvSpPr>
        <p:spPr>
          <a:xfrm rot="5400000">
            <a:off x="7821207" y="3736354"/>
            <a:ext cx="239768" cy="881818"/>
          </a:xfrm>
          <a:custGeom>
            <a:avLst/>
            <a:gdLst>
              <a:gd name="connsiteX0" fmla="*/ 321598 w 341694"/>
              <a:gd name="connsiteY0" fmla="*/ 0 h 1235947"/>
              <a:gd name="connsiteX1" fmla="*/ 50 w 341694"/>
              <a:gd name="connsiteY1" fmla="*/ 512466 h 1235947"/>
              <a:gd name="connsiteX2" fmla="*/ 341694 w 341694"/>
              <a:gd name="connsiteY2" fmla="*/ 1235947 h 1235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694" h="1235947">
                <a:moveTo>
                  <a:pt x="321598" y="0"/>
                </a:moveTo>
                <a:cubicBezTo>
                  <a:pt x="159149" y="153237"/>
                  <a:pt x="-3299" y="306475"/>
                  <a:pt x="50" y="512466"/>
                </a:cubicBezTo>
                <a:cubicBezTo>
                  <a:pt x="3399" y="718457"/>
                  <a:pt x="266331" y="1106993"/>
                  <a:pt x="341694" y="1235947"/>
                </a:cubicBezTo>
              </a:path>
            </a:pathLst>
          </a:custGeom>
          <a:noFill/>
          <a:ln w="28575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2526AAD9-3BDB-4643-ADB6-0886335DBC99}"/>
                  </a:ext>
                </a:extLst>
              </p:cNvPr>
              <p:cNvSpPr/>
              <p:nvPr/>
            </p:nvSpPr>
            <p:spPr>
              <a:xfrm>
                <a:off x="8229600" y="3881735"/>
                <a:ext cx="46198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>
                            <a:solidFill>
                              <a:srgbClr val="D21C42"/>
                            </a:solidFill>
                          </a:uFill>
                          <a:latin typeface="Cambria Math" panose="02040503050406030204" pitchFamily="18" charset="0"/>
                          <a:ea typeface="Arial"/>
                          <a:cs typeface="Arial"/>
                          <a:sym typeface="Arial"/>
                        </a:rPr>
                        <m:t>𝑪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endParaRPr>
              </a:p>
            </p:txBody>
          </p:sp>
        </mc:Choice>
        <mc:Fallback xmlns=""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2526AAD9-3BDB-4643-ADB6-0886335DBC9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9600" y="3881735"/>
                <a:ext cx="461986" cy="46166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497834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5" grpId="0" animBg="1"/>
      <p:bldP spid="65" grpId="1" animBg="1"/>
      <p:bldP spid="66" grpId="0" animBg="1"/>
      <p:bldP spid="66" grpId="1" animBg="1"/>
      <p:bldP spid="67" grpId="0" animBg="1"/>
      <p:bldP spid="67" grpId="1" animBg="1"/>
      <p:bldP spid="5" grpId="0" animBg="1"/>
      <p:bldP spid="5" grpId="1" animBg="1"/>
      <p:bldP spid="69" grpId="0" animBg="1"/>
      <p:bldP spid="69" grpId="1" animBg="1"/>
      <p:bldP spid="70" grpId="0" animBg="1"/>
      <p:bldP spid="70" grpId="1" animBg="1"/>
      <p:bldP spid="71" grpId="0" animBg="1"/>
      <p:bldP spid="71" grpId="1" animBg="1"/>
      <p:bldP spid="72" grpId="0" animBg="1"/>
      <p:bldP spid="73" grpId="0" animBg="1"/>
      <p:bldP spid="74" grpId="0" animBg="1"/>
      <p:bldP spid="75" grpId="0"/>
      <p:bldP spid="76" grpId="0" animBg="1"/>
      <p:bldP spid="77" grpId="0"/>
      <p:bldP spid="78" grpId="0" animBg="1"/>
      <p:bldP spid="79" grpId="0"/>
      <p:bldP spid="80" grpId="0" animBg="1"/>
      <p:bldP spid="81" grpId="0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Summar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/>
              <a:t>K-map Summary</a:t>
            </a:r>
            <a:endParaRPr/>
          </a:p>
        </p:txBody>
      </p:sp>
      <p:sp>
        <p:nvSpPr>
          <p:cNvPr id="1031" name="We need a more formal systematic approach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>
              <a:solidFill>
                <a:srgbClr val="0000FF"/>
              </a:solidFill>
            </a:endParaRPr>
          </a:p>
          <a:p>
            <a:r>
              <a:rPr lang="en-US" sz="2800">
                <a:solidFill>
                  <a:srgbClr val="0000FF"/>
                </a:solidFill>
              </a:rPr>
              <a:t>Karnaugh maps </a:t>
            </a:r>
            <a:r>
              <a:rPr lang="en-US" sz="2800"/>
              <a:t>as a</a:t>
            </a:r>
            <a:r>
              <a:rPr sz="2800"/>
              <a:t> formal systematic approach</a:t>
            </a:r>
            <a:r>
              <a:rPr lang="en-US" sz="2800"/>
              <a:t> for logic simplification</a:t>
            </a:r>
          </a:p>
          <a:p>
            <a:endParaRPr lang="en-US" sz="2800"/>
          </a:p>
          <a:p>
            <a:endParaRPr lang="en-US" sz="2800"/>
          </a:p>
          <a:p>
            <a:r>
              <a:rPr lang="en-US" sz="2800"/>
              <a:t>2-, 3-, 4-variable K-maps</a:t>
            </a:r>
          </a:p>
          <a:p>
            <a:endParaRPr lang="en-US" sz="2800"/>
          </a:p>
          <a:p>
            <a:endParaRPr lang="en-US" sz="2800"/>
          </a:p>
          <a:p>
            <a:r>
              <a:rPr lang="en-US" sz="2800"/>
              <a:t>K-maps with “</a:t>
            </a:r>
            <a:r>
              <a:rPr lang="en-US" sz="2800">
                <a:solidFill>
                  <a:srgbClr val="C00000"/>
                </a:solidFill>
              </a:rPr>
              <a:t>Don’t Care</a:t>
            </a:r>
            <a:r>
              <a:rPr lang="en-US" sz="2800"/>
              <a:t>” outputs</a:t>
            </a:r>
          </a:p>
          <a:p>
            <a:endParaRPr lang="en-US" sz="2800"/>
          </a:p>
          <a:p>
            <a:r>
              <a:rPr lang="en-US" sz="2800"/>
              <a:t>H&amp;H Section 2.7</a:t>
            </a:r>
          </a:p>
          <a:p>
            <a:pPr lvl="1"/>
            <a:endParaRPr/>
          </a:p>
        </p:txBody>
      </p:sp>
      <p:sp>
        <p:nvSpPr>
          <p:cNvPr id="103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86</a:t>
            </a:fld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57274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1" grpId="0" build="p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Rectangle 4">
            <a:extLst>
              <a:ext uri="{FF2B5EF4-FFF2-40B4-BE49-F238E27FC236}">
                <a16:creationId xmlns:a16="http://schemas.microsoft.com/office/drawing/2014/main" id="{48A963B1-7CED-5440-A0CA-52578B5A24A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334963" y="641350"/>
            <a:ext cx="8428037" cy="1720850"/>
          </a:xfrm>
        </p:spPr>
        <p:txBody>
          <a:bodyPr/>
          <a:lstStyle/>
          <a:p>
            <a:pPr algn="ctr" eaLnBrk="1" hangingPunct="1"/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4500" b="1" dirty="0">
                <a:ea typeface="ＭＳ Ｐゴシック" panose="020B0600070205080204" pitchFamily="34" charset="-128"/>
              </a:rPr>
              <a:t>Digital Design &amp; Computer Arch.</a:t>
            </a:r>
            <a:br>
              <a:rPr lang="en-US" altLang="en-US" sz="4500" b="1" dirty="0">
                <a:ea typeface="ＭＳ Ｐゴシック" panose="020B0600070205080204" pitchFamily="34" charset="-128"/>
              </a:rPr>
            </a:br>
            <a:br>
              <a:rPr lang="en-US" altLang="en-US" sz="1000" b="1" dirty="0">
                <a:ea typeface="ＭＳ Ｐゴシック" panose="020B0600070205080204" pitchFamily="34" charset="-128"/>
              </a:rPr>
            </a:br>
            <a:r>
              <a:rPr lang="en-US" altLang="en-US" sz="44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Lecture 5: Combinational Logic II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E712055-A21C-2048-B880-6CEA6B625F5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5800" y="3581400"/>
            <a:ext cx="7848600" cy="2900363"/>
          </a:xfrm>
        </p:spPr>
        <p:txBody>
          <a:bodyPr/>
          <a:lstStyle/>
          <a:p>
            <a:pPr eaLnBrk="1" hangingPunct="1"/>
            <a:endParaRPr lang="en-US" altLang="en-US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Prof.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Onur</a:t>
            </a:r>
            <a:r>
              <a:rPr lang="en-US" altLang="en-US" sz="2800" dirty="0">
                <a:solidFill>
                  <a:srgbClr val="003399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en-US" sz="2800" dirty="0" err="1">
                <a:solidFill>
                  <a:srgbClr val="003399"/>
                </a:solidFill>
                <a:ea typeface="ＭＳ Ｐゴシック" panose="020B0600070205080204" pitchFamily="34" charset="-128"/>
              </a:rPr>
              <a:t>Mutlu</a:t>
            </a:r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sz="2800" dirty="0">
              <a:solidFill>
                <a:srgbClr val="003399"/>
              </a:solidFill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ETH Zürich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Spring 2020</a:t>
            </a:r>
          </a:p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5 March 2020</a:t>
            </a: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  <a:p>
            <a:pPr eaLnBrk="1" hangingPunct="1"/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18518087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94AF89-8D72-9649-B7F5-887F2C2502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152400"/>
            <a:ext cx="9296400" cy="884238"/>
          </a:xfrm>
        </p:spPr>
        <p:txBody>
          <a:bodyPr/>
          <a:lstStyle/>
          <a:p>
            <a:r>
              <a:rPr lang="en-US"/>
              <a:t>Recall: Digging Deeper: Power Consumption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A9E087-4DB7-7D41-8B99-75A5C8377F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Dynamic Power Consumption</a:t>
            </a:r>
          </a:p>
          <a:p>
            <a:pPr lvl="1"/>
            <a:r>
              <a:rPr lang="en-US">
                <a:solidFill>
                  <a:srgbClr val="0000FF"/>
                </a:solidFill>
              </a:rPr>
              <a:t>C * V</a:t>
            </a:r>
            <a:r>
              <a:rPr lang="en-US" b="1" baseline="30000">
                <a:solidFill>
                  <a:srgbClr val="0000FF"/>
                </a:solidFill>
              </a:rPr>
              <a:t>2</a:t>
            </a:r>
            <a:r>
              <a:rPr lang="en-US">
                <a:solidFill>
                  <a:srgbClr val="0000FF"/>
                </a:solidFill>
              </a:rPr>
              <a:t> * f</a:t>
            </a:r>
          </a:p>
          <a:p>
            <a:pPr lvl="2"/>
            <a:r>
              <a:rPr lang="en-US"/>
              <a:t>C = capacitance of the circuit (wires and gates)</a:t>
            </a:r>
          </a:p>
          <a:p>
            <a:pPr lvl="2"/>
            <a:r>
              <a:rPr lang="en-US"/>
              <a:t>V = supply voltage</a:t>
            </a:r>
          </a:p>
          <a:p>
            <a:pPr lvl="2"/>
            <a:r>
              <a:rPr lang="en-US"/>
              <a:t>f = charging frequency of the capacitor</a:t>
            </a:r>
          </a:p>
          <a:p>
            <a:pPr lvl="1"/>
            <a:endParaRPr lang="en-US" sz="1600"/>
          </a:p>
          <a:p>
            <a:r>
              <a:rPr lang="en-US"/>
              <a:t>Static Power consumption</a:t>
            </a:r>
          </a:p>
          <a:p>
            <a:pPr lvl="1"/>
            <a:r>
              <a:rPr lang="en-US">
                <a:solidFill>
                  <a:srgbClr val="0000FF"/>
                </a:solidFill>
              </a:rPr>
              <a:t>V * </a:t>
            </a:r>
            <a:r>
              <a:rPr lang="en-US" err="1">
                <a:solidFill>
                  <a:srgbClr val="0000FF"/>
                </a:solidFill>
              </a:rPr>
              <a:t>I</a:t>
            </a:r>
            <a:r>
              <a:rPr lang="en-US" baseline="-25000" err="1">
                <a:solidFill>
                  <a:srgbClr val="0000FF"/>
                </a:solidFill>
              </a:rPr>
              <a:t>leakage</a:t>
            </a:r>
            <a:endParaRPr lang="en-US" baseline="-25000">
              <a:solidFill>
                <a:srgbClr val="0000FF"/>
              </a:solidFill>
            </a:endParaRPr>
          </a:p>
          <a:p>
            <a:pPr lvl="2"/>
            <a:r>
              <a:rPr lang="en-US"/>
              <a:t>supply voltage * leakage current</a:t>
            </a:r>
          </a:p>
          <a:p>
            <a:pPr lvl="2"/>
            <a:endParaRPr lang="en-US" sz="1600"/>
          </a:p>
          <a:p>
            <a:r>
              <a:rPr lang="en-US"/>
              <a:t>Energy Consumption</a:t>
            </a:r>
          </a:p>
          <a:p>
            <a:pPr lvl="1"/>
            <a:r>
              <a:rPr lang="en-US">
                <a:solidFill>
                  <a:srgbClr val="0000FF"/>
                </a:solidFill>
              </a:rPr>
              <a:t>Power * Time</a:t>
            </a:r>
          </a:p>
          <a:p>
            <a:pPr lvl="1"/>
            <a:endParaRPr lang="en-US" sz="1600"/>
          </a:p>
          <a:p>
            <a:r>
              <a:rPr lang="en-US"/>
              <a:t>See more in H&amp;H Chapter 1.8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41A39F-2D78-A845-84FF-C55E3B63AB9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B19D7DF-598B-483B-A6D0-8553CDFAE631}" type="slidenum">
              <a:rPr kumimoji="0" lang="en-US" altLang="en-US" sz="16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aramond" panose="02020404030301010803" pitchFamily="18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aramond" panose="02020404030301010803" pitchFamily="18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23082058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1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8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6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7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5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0C0C0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Metropolitan_bullet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A8ACA0D9-A384-4858-9FCC-2505F264A948}" vid="{6AE8C0EA-499D-4586-A497-DF22E9D58294}"/>
    </a:ext>
  </a:extLst>
</a:theme>
</file>

<file path=ppt/theme/theme5.xml><?xml version="1.0" encoding="utf-8"?>
<a:theme xmlns:a="http://schemas.openxmlformats.org/drawingml/2006/main" name="83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8_Edge">
  <a:themeElements>
    <a:clrScheme name="1_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0_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Blue Warm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15754</TotalTime>
  <Words>6325</Words>
  <Application>Microsoft Macintosh PowerPoint</Application>
  <PresentationFormat>On-screen Show (4:3)</PresentationFormat>
  <Paragraphs>2085</Paragraphs>
  <Slides>87</Slides>
  <Notes>8</Notes>
  <HiddenSlides>1</HiddenSlides>
  <MMClips>0</MMClips>
  <ScaleCrop>false</ScaleCrop>
  <HeadingPairs>
    <vt:vector size="8" baseType="variant">
      <vt:variant>
        <vt:lpstr>Fonts Used</vt:lpstr>
      </vt:variant>
      <vt:variant>
        <vt:i4>14</vt:i4>
      </vt:variant>
      <vt:variant>
        <vt:lpstr>Theme</vt:lpstr>
      </vt:variant>
      <vt:variant>
        <vt:i4>14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87</vt:i4>
      </vt:variant>
    </vt:vector>
  </HeadingPairs>
  <TitlesOfParts>
    <vt:vector size="116" baseType="lpstr">
      <vt:lpstr>ＭＳ Ｐゴシック</vt:lpstr>
      <vt:lpstr>ＭＳ Ｐゴシック</vt:lpstr>
      <vt:lpstr>Arial</vt:lpstr>
      <vt:lpstr>Calibri</vt:lpstr>
      <vt:lpstr>Cambria Math</vt:lpstr>
      <vt:lpstr>Garamond</vt:lpstr>
      <vt:lpstr>Helvetica</vt:lpstr>
      <vt:lpstr>Helvetica Neue</vt:lpstr>
      <vt:lpstr>Symbol</vt:lpstr>
      <vt:lpstr>Tahoma</vt:lpstr>
      <vt:lpstr>Times</vt:lpstr>
      <vt:lpstr>Wingdings</vt:lpstr>
      <vt:lpstr>Wingdings 2</vt:lpstr>
      <vt:lpstr>Zapf Dingbats</vt:lpstr>
      <vt:lpstr>Edge</vt:lpstr>
      <vt:lpstr>2_Edge</vt:lpstr>
      <vt:lpstr>3_Edge</vt:lpstr>
      <vt:lpstr>1_Metropolitan_bullet</vt:lpstr>
      <vt:lpstr>83_Edge</vt:lpstr>
      <vt:lpstr>5_Edge</vt:lpstr>
      <vt:lpstr>7_Edge</vt:lpstr>
      <vt:lpstr>98_Edge</vt:lpstr>
      <vt:lpstr>10_Edge</vt:lpstr>
      <vt:lpstr>11_Edge</vt:lpstr>
      <vt:lpstr>8_Edge</vt:lpstr>
      <vt:lpstr>16_Edge</vt:lpstr>
      <vt:lpstr>17_Edge</vt:lpstr>
      <vt:lpstr>15_Edge</vt:lpstr>
      <vt:lpstr>VISIO</vt:lpstr>
      <vt:lpstr> Digital Design &amp; Computer Arch.  Lecture 5: Combinational Logic II</vt:lpstr>
      <vt:lpstr>Assignment: Required Lecture Video</vt:lpstr>
      <vt:lpstr>Assignment: Required Readings</vt:lpstr>
      <vt:lpstr>Combinational Logic Circuits and Design</vt:lpstr>
      <vt:lpstr>What We Will Learn in This Lecture</vt:lpstr>
      <vt:lpstr>Recall: Transistors and Logic Gates</vt:lpstr>
      <vt:lpstr>Recall: CMOS NOT, NAND, AND Gates</vt:lpstr>
      <vt:lpstr>Recall: General CMOS Gate Structure</vt:lpstr>
      <vt:lpstr>Recall: Digging Deeper: Power Consumption</vt:lpstr>
      <vt:lpstr>Recall: Common Logic Gates</vt:lpstr>
      <vt:lpstr>Boolean Equations</vt:lpstr>
      <vt:lpstr>Recall: Functional Specification</vt:lpstr>
      <vt:lpstr>Recall: Boolean NOT / AND / OR</vt:lpstr>
      <vt:lpstr>Recall: Boolean Algebra: Big Picture</vt:lpstr>
      <vt:lpstr>Recall: Boolean Algebra: Axioms</vt:lpstr>
      <vt:lpstr>Recall: Boolean Algebra: Duality</vt:lpstr>
      <vt:lpstr>Recall: Boolean Algebra: Useful Laws</vt:lpstr>
      <vt:lpstr>Recall: Useful Laws (continued)</vt:lpstr>
      <vt:lpstr>Boolean Algebra: Proving Things</vt:lpstr>
      <vt:lpstr>DeMorgan’s Law: Enabling Transformations</vt:lpstr>
      <vt:lpstr>DeMorgan’s Law (Continued)</vt:lpstr>
      <vt:lpstr>Using Boolean Equations  to Represent a Logic Circuit</vt:lpstr>
      <vt:lpstr>Sum of Products Form: Key Idea</vt:lpstr>
      <vt:lpstr>Some Definitions</vt:lpstr>
      <vt:lpstr>Two-Level Canonical (Standard) Forms</vt:lpstr>
      <vt:lpstr>Two-Level Canonical Forms</vt:lpstr>
      <vt:lpstr>SOP Form — Why Does It Work?</vt:lpstr>
      <vt:lpstr>Aside: Notation for SOP</vt:lpstr>
      <vt:lpstr>Canonical SOP Forms</vt:lpstr>
      <vt:lpstr>From Logic to Gates</vt:lpstr>
      <vt:lpstr>Alternative Canonical Form: POS</vt:lpstr>
      <vt:lpstr>Consider A=0, B=1, C=0</vt:lpstr>
      <vt:lpstr>POS: How to Write It</vt:lpstr>
      <vt:lpstr>Canonical POS Forms</vt:lpstr>
      <vt:lpstr>Useful Conversions</vt:lpstr>
      <vt:lpstr>Combinational Building Blocks used in Modern Computers</vt:lpstr>
      <vt:lpstr>Combinational Building Blocks</vt:lpstr>
      <vt:lpstr>Decoder</vt:lpstr>
      <vt:lpstr>Decoder (I)</vt:lpstr>
      <vt:lpstr>Decoder (II)</vt:lpstr>
      <vt:lpstr>Multiplexer (MUX), or Selector</vt:lpstr>
      <vt:lpstr>Multiplexer (MUX), or Selector (II)</vt:lpstr>
      <vt:lpstr>Multiplexer (MUX), or Selector (III)</vt:lpstr>
      <vt:lpstr>A 4-to-1 Multiplexer</vt:lpstr>
      <vt:lpstr>Full Adder (I)</vt:lpstr>
      <vt:lpstr>Full Adder (II)</vt:lpstr>
      <vt:lpstr>4-Bit Adder from Full Adders</vt:lpstr>
      <vt:lpstr>Adder Design: Ripple Carry Adder</vt:lpstr>
      <vt:lpstr>Adder Design: Carry Lookahead Adder</vt:lpstr>
      <vt:lpstr>PLA: Recall: From Logic to Gates</vt:lpstr>
      <vt:lpstr>The Programmable Logic Array (PLA)</vt:lpstr>
      <vt:lpstr>The Programmable Logic Array (PLA)</vt:lpstr>
      <vt:lpstr>PLA Example (I)</vt:lpstr>
      <vt:lpstr>PLA Example Function (II)</vt:lpstr>
      <vt:lpstr>PLA Example Function (III)</vt:lpstr>
      <vt:lpstr>Implementing a Full Adder Using a PLA</vt:lpstr>
      <vt:lpstr>Logical (Functional) Completeness</vt:lpstr>
      <vt:lpstr>More Combinational Building Blocks</vt:lpstr>
      <vt:lpstr>Tri-State Buffer</vt:lpstr>
      <vt:lpstr>Example: Use of Tri-State Buffers</vt:lpstr>
      <vt:lpstr>Example Design with Tri-State Buffers</vt:lpstr>
      <vt:lpstr>Another Example</vt:lpstr>
      <vt:lpstr>Multiplexer Using Tri-State Buffers</vt:lpstr>
      <vt:lpstr>Aside: Logic Using Multiplexers</vt:lpstr>
      <vt:lpstr>Aside: Logic Using Multiplexers (II)</vt:lpstr>
      <vt:lpstr>Aside: Logic Using Multiplexers (III)</vt:lpstr>
      <vt:lpstr>Aside: Logic Using Decoders (I)</vt:lpstr>
      <vt:lpstr>Logic Simplification:  Karnaugh Maps (K-Maps)</vt:lpstr>
      <vt:lpstr>Recall: Full Adder in SOP Form Logic</vt:lpstr>
      <vt:lpstr>Goal: Simplified Full Adder</vt:lpstr>
      <vt:lpstr>Quick Recap on Logic Simplification</vt:lpstr>
      <vt:lpstr>Logic Simplification</vt:lpstr>
      <vt:lpstr>Complex Cases</vt:lpstr>
      <vt:lpstr>Karnaugh Map</vt:lpstr>
      <vt:lpstr>Karnaugh Map Methods</vt:lpstr>
      <vt:lpstr>K-map Cover - 4 Input Variables</vt:lpstr>
      <vt:lpstr>Example:  As Logic Gates</vt:lpstr>
      <vt:lpstr>Logic Minimization Using K-Maps</vt:lpstr>
      <vt:lpstr>K-map Rules</vt:lpstr>
      <vt:lpstr>K-map Example: Two-bit Comparator</vt:lpstr>
      <vt:lpstr>K-map Example: Two-bit Comparator (2)</vt:lpstr>
      <vt:lpstr>K-map Example: Two-bit Comparator (3)</vt:lpstr>
      <vt:lpstr>K-maps with “Don’t Care”</vt:lpstr>
      <vt:lpstr>Example: BCD Increment Function</vt:lpstr>
      <vt:lpstr>K-map for BCD Increment Function</vt:lpstr>
      <vt:lpstr>K-map Summary</vt:lpstr>
      <vt:lpstr> Digital Design &amp; Computer Arch.  Lecture 5: Combinational Logic II</vt:lpstr>
    </vt:vector>
  </TitlesOfParts>
  <Company>Microsoft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18-741  Advanced Computer Architecture Lecture 1: Intro and Basics</dc:title>
  <dc:creator>Onur Mutlu</dc:creator>
  <cp:lastModifiedBy>Onur Mutlu</cp:lastModifiedBy>
  <cp:revision>816</cp:revision>
  <dcterms:created xsi:type="dcterms:W3CDTF">2010-09-08T00:51:32Z</dcterms:created>
  <dcterms:modified xsi:type="dcterms:W3CDTF">2020-03-05T11:20:28Z</dcterms:modified>
</cp:coreProperties>
</file>